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4"/>
  </p:notesMasterIdLst>
  <p:sldIdLst>
    <p:sldId id="278" r:id="rId5"/>
    <p:sldId id="280" r:id="rId6"/>
    <p:sldId id="283" r:id="rId7"/>
    <p:sldId id="305" r:id="rId8"/>
    <p:sldId id="306" r:id="rId9"/>
    <p:sldId id="304" r:id="rId10"/>
    <p:sldId id="313" r:id="rId11"/>
    <p:sldId id="314" r:id="rId12"/>
    <p:sldId id="310" r:id="rId13"/>
    <p:sldId id="298" r:id="rId14"/>
    <p:sldId id="299" r:id="rId15"/>
    <p:sldId id="302" r:id="rId16"/>
    <p:sldId id="309" r:id="rId17"/>
    <p:sldId id="295" r:id="rId18"/>
    <p:sldId id="301" r:id="rId19"/>
    <p:sldId id="303" r:id="rId20"/>
    <p:sldId id="307" r:id="rId21"/>
    <p:sldId id="312" r:id="rId22"/>
    <p:sldId id="293" r:id="rId2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2C8F"/>
    <a:srgbClr val="202C8F"/>
    <a:srgbClr val="FDFBF6"/>
    <a:srgbClr val="AAC4E9"/>
    <a:srgbClr val="F5CDCE"/>
    <a:srgbClr val="DF8C8C"/>
    <a:srgbClr val="D4D593"/>
    <a:srgbClr val="E6F0FE"/>
    <a:srgbClr val="CDBE8A"/>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6003AC-58ED-4D4A-A4C6-9F8A1138231F}" v="846" dt="2023-05-05T14:27:52.817"/>
    <p1510:client id="{8F995323-DBA0-E6DB-205D-19033538F8B2}" v="18" dt="2023-05-05T05:44:30.855"/>
    <p1510:client id="{990A5AA8-2D14-5BBA-C552-1825E950808F}" v="811" dt="2023-05-05T18:41:09.094"/>
    <p1510:client id="{D51CD6A7-99E6-42A5-BCE4-FF1486E0E84F}" v="3086" dt="2023-05-05T18:48:49.353"/>
    <p1510:client id="{ED864151-7094-5A15-72C1-D48637CCBFFC}" v="3" dt="2023-05-05T18:32:49.005"/>
    <p1510:client id="{F2D25036-683A-9F20-EC28-8F132FE1018D}" v="192" dt="2023-05-05T16:51:33.921"/>
    <p1510:client id="{FF12E229-E5F3-4C56-AF49-EBD2CD34FD35}" v="30" dt="2023-05-05T04:37:01.395"/>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290212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896082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Presentation title</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3" name="Footer Placeholder 2"/>
          <p:cNvSpPr>
            <a:spLocks noGrp="1"/>
          </p:cNvSpPr>
          <p:nvPr>
            <p:ph type="ftr" sz="quarter" idx="11"/>
          </p:nvPr>
        </p:nvSpPr>
        <p:spPr/>
        <p:txBody>
          <a:bodyPr/>
          <a:lstStyle/>
          <a:p>
            <a:r>
              <a:rPr lang="en-US"/>
              <a:t>Presentation title</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20.xml"/><Relationship Id="rId4" Type="http://schemas.openxmlformats.org/officeDocument/2006/relationships/image" Target="../media/image25.gif"/></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hyperlink" Target="https://huggingface.co/distilbert-base-uncased-finetuned-sst-2-english" TargetMode="External"/><Relationship Id="rId2" Type="http://schemas.openxmlformats.org/officeDocument/2006/relationships/hyperlink" Target="https://huggingface.co/models" TargetMode="External"/><Relationship Id="rId1" Type="http://schemas.openxmlformats.org/officeDocument/2006/relationships/slideLayout" Target="../slideLayouts/slideLayout3.xml"/><Relationship Id="rId6" Type="http://schemas.openxmlformats.org/officeDocument/2006/relationships/hyperlink" Target="https://www.youtube.com/watch?v=AykxRJZXbfc" TargetMode="External"/><Relationship Id="rId5" Type="http://schemas.openxmlformats.org/officeDocument/2006/relationships/hyperlink" Target="https://github.com/MarshDee/DisneyNLP/blob/main/Disneyland%20-%20Vader%20Sentiment%20Analysis%20%26%20More%20EDA.ipynb" TargetMode="External"/><Relationship Id="rId4" Type="http://schemas.openxmlformats.org/officeDocument/2006/relationships/hyperlink" Target="https://www.youtube.com/watch?v=GSt00_-0ncQ"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107692" y="758952"/>
            <a:ext cx="8249920" cy="1225296"/>
          </a:xfrm>
        </p:spPr>
        <p:txBody>
          <a:bodyPr/>
          <a:lstStyle/>
          <a:p>
            <a:r>
              <a:rPr lang="en-US"/>
              <a:t>Disneyland </a:t>
            </a:r>
            <a:br>
              <a:rPr lang="en-US"/>
            </a:br>
            <a:r>
              <a:rPr lang="en-US"/>
              <a:t>reviews sentiment analysis</a:t>
            </a:r>
            <a:br>
              <a:rPr lang="en-US"/>
            </a:br>
            <a:endParaRPr lang="en-US"/>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3281172" y="2781808"/>
            <a:ext cx="5902960" cy="878908"/>
          </a:xfrm>
        </p:spPr>
        <p:txBody>
          <a:bodyPr vert="horz" lIns="0" tIns="0" rIns="0" bIns="0" rtlCol="0" anchor="t">
            <a:noAutofit/>
          </a:bodyPr>
          <a:lstStyle/>
          <a:p>
            <a:r>
              <a:rPr lang="en-US"/>
              <a:t>Pragna Goura, Phuong Le Thien Trinh, Ayat Omar, Tyler Avery </a:t>
            </a:r>
          </a:p>
          <a:p>
            <a:endParaRPr lang="en-US"/>
          </a:p>
        </p:txBody>
      </p:sp>
      <p:pic>
        <p:nvPicPr>
          <p:cNvPr id="1028" name="Picture 4" descr="Mickey Mouse Gif - IceGif">
            <a:extLst>
              <a:ext uri="{FF2B5EF4-FFF2-40B4-BE49-F238E27FC236}">
                <a16:creationId xmlns:a16="http://schemas.microsoft.com/office/drawing/2014/main" id="{DE5A65C4-DFDB-4A96-0E60-3F4D73D21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666" y="3762316"/>
            <a:ext cx="1693333"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63A13-57FB-BAE7-BB44-B22AEE8DF4D0}"/>
              </a:ext>
            </a:extLst>
          </p:cNvPr>
          <p:cNvSpPr>
            <a:spLocks noGrp="1"/>
          </p:cNvSpPr>
          <p:nvPr>
            <p:ph type="title"/>
          </p:nvPr>
        </p:nvSpPr>
        <p:spPr>
          <a:xfrm>
            <a:off x="935420" y="142929"/>
            <a:ext cx="5013763" cy="628541"/>
          </a:xfrm>
        </p:spPr>
        <p:txBody>
          <a:bodyPr vert="horz" lIns="91440" tIns="45720" rIns="91440" bIns="45720" rtlCol="0" anchor="b">
            <a:normAutofit fontScale="90000"/>
          </a:bodyPr>
          <a:lstStyle/>
          <a:p>
            <a:r>
              <a:rPr lang="en-US" b="1" kern="1200" cap="all" baseline="0" err="1">
                <a:latin typeface="+mj-lt"/>
                <a:ea typeface="+mj-ea"/>
                <a:cs typeface="+mj-cs"/>
              </a:rPr>
              <a:t>Textblob</a:t>
            </a:r>
            <a:endParaRPr lang="en-US" b="1" kern="1200" cap="all" baseline="0">
              <a:latin typeface="+mj-lt"/>
              <a:ea typeface="+mj-ea"/>
              <a:cs typeface="+mj-cs"/>
            </a:endParaRPr>
          </a:p>
        </p:txBody>
      </p:sp>
      <p:sp>
        <p:nvSpPr>
          <p:cNvPr id="7" name="Content Placeholder 2">
            <a:extLst>
              <a:ext uri="{FF2B5EF4-FFF2-40B4-BE49-F238E27FC236}">
                <a16:creationId xmlns:a16="http://schemas.microsoft.com/office/drawing/2014/main" id="{4294D180-5CA8-B4CB-4F54-E328CF03A78C}"/>
              </a:ext>
            </a:extLst>
          </p:cNvPr>
          <p:cNvSpPr txBox="1">
            <a:spLocks/>
          </p:cNvSpPr>
          <p:nvPr/>
        </p:nvSpPr>
        <p:spPr>
          <a:xfrm>
            <a:off x="529458" y="1083425"/>
            <a:ext cx="11130456" cy="1435702"/>
          </a:xfrm>
          <a:prstGeom prst="rect">
            <a:avLst/>
          </a:prstGeom>
        </p:spPr>
        <p:txBody>
          <a:bodyPr vert="horz" lIns="91440" tIns="45720" rIns="91440" bIns="45720" rtlCol="0">
            <a:normAutofit/>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0020" indent="-160020" defTabSz="640080">
              <a:spcBef>
                <a:spcPts val="700"/>
              </a:spcBef>
            </a:pPr>
            <a:r>
              <a:rPr lang="en-US" sz="2400" kern="1200">
                <a:solidFill>
                  <a:srgbClr val="1F2C8F"/>
                </a:solidFill>
                <a:latin typeface="+mn-lt"/>
                <a:ea typeface="+mn-ea"/>
                <a:cs typeface="Calibri"/>
              </a:rPr>
              <a:t>With </a:t>
            </a:r>
            <a:r>
              <a:rPr lang="en-US" sz="2400" kern="1200" err="1">
                <a:solidFill>
                  <a:srgbClr val="1F2C8F"/>
                </a:solidFill>
                <a:latin typeface="+mn-lt"/>
                <a:ea typeface="+mn-ea"/>
                <a:cs typeface="Calibri"/>
              </a:rPr>
              <a:t>TextBlob</a:t>
            </a:r>
            <a:r>
              <a:rPr lang="en-US" sz="2400" kern="1200">
                <a:solidFill>
                  <a:srgbClr val="1F2C8F"/>
                </a:solidFill>
                <a:latin typeface="+mn-lt"/>
                <a:ea typeface="+mn-ea"/>
                <a:cs typeface="Calibri"/>
              </a:rPr>
              <a:t>, we loaded a list of the reviews, and it calculated the polarity and subjectivity scores accordingly. </a:t>
            </a:r>
          </a:p>
        </p:txBody>
      </p:sp>
      <p:sp>
        <p:nvSpPr>
          <p:cNvPr id="6" name="Slide Number Placeholder 5">
            <a:extLst>
              <a:ext uri="{FF2B5EF4-FFF2-40B4-BE49-F238E27FC236}">
                <a16:creationId xmlns:a16="http://schemas.microsoft.com/office/drawing/2014/main" id="{8B86015B-B72C-CEC0-0C42-C9BDFB2BF157}"/>
              </a:ext>
            </a:extLst>
          </p:cNvPr>
          <p:cNvSpPr>
            <a:spLocks noGrp="1"/>
          </p:cNvSpPr>
          <p:nvPr>
            <p:ph type="sldNum" sz="quarter" idx="12"/>
          </p:nvPr>
        </p:nvSpPr>
        <p:spPr>
          <a:xfrm>
            <a:off x="10945368" y="457200"/>
            <a:ext cx="987552" cy="274320"/>
          </a:xfrm>
        </p:spPr>
        <p:txBody>
          <a:bodyPr vert="horz" lIns="91440" tIns="45720" rIns="91440" bIns="45720" rtlCol="0" anchor="ctr">
            <a:normAutofit/>
          </a:bodyPr>
          <a:lstStyle/>
          <a:p>
            <a:pPr>
              <a:spcAft>
                <a:spcPts val="600"/>
              </a:spcAft>
            </a:pPr>
            <a:fld id="{48F63A3B-78C7-47BE-AE5E-E10140E04643}" type="slidenum">
              <a:rPr lang="en-US" smtClean="0"/>
              <a:pPr>
                <a:spcAft>
                  <a:spcPts val="600"/>
                </a:spcAft>
              </a:pPr>
              <a:t>10</a:t>
            </a:fld>
            <a:endParaRPr lang="en-US"/>
          </a:p>
        </p:txBody>
      </p:sp>
      <p:pic>
        <p:nvPicPr>
          <p:cNvPr id="10" name="Picture 8">
            <a:extLst>
              <a:ext uri="{FF2B5EF4-FFF2-40B4-BE49-F238E27FC236}">
                <a16:creationId xmlns:a16="http://schemas.microsoft.com/office/drawing/2014/main" id="{35AA4AA3-371E-34C6-61F9-2A999CE62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458" y="2268146"/>
            <a:ext cx="5419725" cy="3886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B14DB46-A491-26A9-46FD-86D4A6994CA2}"/>
              </a:ext>
            </a:extLst>
          </p:cNvPr>
          <p:cNvSpPr txBox="1"/>
          <p:nvPr/>
        </p:nvSpPr>
        <p:spPr>
          <a:xfrm>
            <a:off x="935420" y="6379779"/>
            <a:ext cx="5297214" cy="369332"/>
          </a:xfrm>
          <a:prstGeom prst="rect">
            <a:avLst/>
          </a:prstGeom>
          <a:noFill/>
        </p:spPr>
        <p:txBody>
          <a:bodyPr wrap="square" rtlCol="0">
            <a:spAutoFit/>
          </a:bodyPr>
          <a:lstStyle/>
          <a:p>
            <a:r>
              <a:rPr lang="en-US"/>
              <a:t>Sum of each numbered review out of 5</a:t>
            </a:r>
          </a:p>
        </p:txBody>
      </p:sp>
      <p:sp>
        <p:nvSpPr>
          <p:cNvPr id="12" name="TextBox 11">
            <a:extLst>
              <a:ext uri="{FF2B5EF4-FFF2-40B4-BE49-F238E27FC236}">
                <a16:creationId xmlns:a16="http://schemas.microsoft.com/office/drawing/2014/main" id="{0AAF2837-BCB8-2C26-114A-6C3989C0F46C}"/>
              </a:ext>
            </a:extLst>
          </p:cNvPr>
          <p:cNvSpPr txBox="1"/>
          <p:nvPr/>
        </p:nvSpPr>
        <p:spPr>
          <a:xfrm>
            <a:off x="6635706" y="6347513"/>
            <a:ext cx="5297214" cy="369332"/>
          </a:xfrm>
          <a:prstGeom prst="rect">
            <a:avLst/>
          </a:prstGeom>
          <a:noFill/>
        </p:spPr>
        <p:txBody>
          <a:bodyPr wrap="square" rtlCol="0">
            <a:spAutoFit/>
          </a:bodyPr>
          <a:lstStyle/>
          <a:p>
            <a:r>
              <a:rPr lang="en-US"/>
              <a:t># Of Positive &amp; Negative Reviews</a:t>
            </a:r>
          </a:p>
        </p:txBody>
      </p:sp>
      <p:pic>
        <p:nvPicPr>
          <p:cNvPr id="6146" name="Picture 2">
            <a:extLst>
              <a:ext uri="{FF2B5EF4-FFF2-40B4-BE49-F238E27FC236}">
                <a16:creationId xmlns:a16="http://schemas.microsoft.com/office/drawing/2014/main" id="{4339557C-FD2C-6F29-8D31-078623B20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458" y="2268146"/>
            <a:ext cx="4578505" cy="3773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300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63A13-57FB-BAE7-BB44-B22AEE8DF4D0}"/>
              </a:ext>
            </a:extLst>
          </p:cNvPr>
          <p:cNvSpPr>
            <a:spLocks noGrp="1"/>
          </p:cNvSpPr>
          <p:nvPr>
            <p:ph type="title"/>
          </p:nvPr>
        </p:nvSpPr>
        <p:spPr>
          <a:xfrm>
            <a:off x="935420" y="142929"/>
            <a:ext cx="5013763" cy="628541"/>
          </a:xfrm>
        </p:spPr>
        <p:txBody>
          <a:bodyPr vert="horz" lIns="91440" tIns="45720" rIns="91440" bIns="45720" rtlCol="0" anchor="b">
            <a:normAutofit fontScale="90000"/>
          </a:bodyPr>
          <a:lstStyle/>
          <a:p>
            <a:r>
              <a:rPr lang="en-US" err="1"/>
              <a:t>vader</a:t>
            </a:r>
            <a:r>
              <a:rPr lang="en-US" b="1" kern="1200" cap="all" baseline="0">
                <a:latin typeface="+mj-lt"/>
                <a:ea typeface="+mj-ea"/>
                <a:cs typeface="+mj-cs"/>
              </a:rPr>
              <a:t> </a:t>
            </a:r>
          </a:p>
        </p:txBody>
      </p:sp>
      <p:sp>
        <p:nvSpPr>
          <p:cNvPr id="7" name="Content Placeholder 2">
            <a:extLst>
              <a:ext uri="{FF2B5EF4-FFF2-40B4-BE49-F238E27FC236}">
                <a16:creationId xmlns:a16="http://schemas.microsoft.com/office/drawing/2014/main" id="{4294D180-5CA8-B4CB-4F54-E328CF03A78C}"/>
              </a:ext>
            </a:extLst>
          </p:cNvPr>
          <p:cNvSpPr txBox="1">
            <a:spLocks/>
          </p:cNvSpPr>
          <p:nvPr/>
        </p:nvSpPr>
        <p:spPr>
          <a:xfrm>
            <a:off x="530772" y="781982"/>
            <a:ext cx="11130456" cy="1435702"/>
          </a:xfrm>
          <a:prstGeom prst="rect">
            <a:avLst/>
          </a:prstGeom>
        </p:spPr>
        <p:txBody>
          <a:bodyPr vert="horz" lIns="91440" tIns="45720" rIns="91440" bIns="45720" rtlCol="0">
            <a:normAutofit/>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2400" kern="1200">
                <a:latin typeface="+mn-lt"/>
                <a:ea typeface="+mn-ea"/>
                <a:cs typeface="+mn-cs"/>
              </a:rPr>
              <a:t>The process for Vader scoring is similar to </a:t>
            </a:r>
            <a:r>
              <a:rPr lang="en-US" sz="2400" kern="1200" err="1">
                <a:latin typeface="+mn-lt"/>
                <a:ea typeface="+mn-ea"/>
                <a:cs typeface="+mn-cs"/>
              </a:rPr>
              <a:t>TextBlob</a:t>
            </a:r>
            <a:r>
              <a:rPr lang="en-US" sz="2400" kern="1200">
                <a:latin typeface="+mn-lt"/>
                <a:ea typeface="+mn-ea"/>
                <a:cs typeface="+mn-cs"/>
              </a:rPr>
              <a:t>, in that the reviews are stored in a dictionary and evaluated, except the scores are derived from a compound score.</a:t>
            </a:r>
          </a:p>
        </p:txBody>
      </p:sp>
      <p:sp>
        <p:nvSpPr>
          <p:cNvPr id="6" name="Slide Number Placeholder 5">
            <a:extLst>
              <a:ext uri="{FF2B5EF4-FFF2-40B4-BE49-F238E27FC236}">
                <a16:creationId xmlns:a16="http://schemas.microsoft.com/office/drawing/2014/main" id="{8B86015B-B72C-CEC0-0C42-C9BDFB2BF157}"/>
              </a:ext>
            </a:extLst>
          </p:cNvPr>
          <p:cNvSpPr>
            <a:spLocks noGrp="1"/>
          </p:cNvSpPr>
          <p:nvPr>
            <p:ph type="sldNum" sz="quarter" idx="12"/>
          </p:nvPr>
        </p:nvSpPr>
        <p:spPr>
          <a:xfrm>
            <a:off x="10945368" y="457200"/>
            <a:ext cx="987552" cy="274320"/>
          </a:xfrm>
        </p:spPr>
        <p:txBody>
          <a:bodyPr vert="horz" lIns="91440" tIns="45720" rIns="91440" bIns="45720" rtlCol="0" anchor="ctr">
            <a:normAutofit/>
          </a:bodyPr>
          <a:lstStyle/>
          <a:p>
            <a:pPr>
              <a:spcAft>
                <a:spcPts val="600"/>
              </a:spcAft>
            </a:pPr>
            <a:fld id="{48F63A3B-78C7-47BE-AE5E-E10140E04643}" type="slidenum">
              <a:rPr lang="en-US" smtClean="0"/>
              <a:pPr>
                <a:spcAft>
                  <a:spcPts val="600"/>
                </a:spcAft>
              </a:pPr>
              <a:t>11</a:t>
            </a:fld>
            <a:endParaRPr lang="en-US"/>
          </a:p>
        </p:txBody>
      </p:sp>
      <p:pic>
        <p:nvPicPr>
          <p:cNvPr id="10" name="Picture 8">
            <a:extLst>
              <a:ext uri="{FF2B5EF4-FFF2-40B4-BE49-F238E27FC236}">
                <a16:creationId xmlns:a16="http://schemas.microsoft.com/office/drawing/2014/main" id="{35AA4AA3-371E-34C6-61F9-2A999CE62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458" y="2446822"/>
            <a:ext cx="5419725" cy="3886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B14DB46-A491-26A9-46FD-86D4A6994CA2}"/>
              </a:ext>
            </a:extLst>
          </p:cNvPr>
          <p:cNvSpPr txBox="1"/>
          <p:nvPr/>
        </p:nvSpPr>
        <p:spPr>
          <a:xfrm>
            <a:off x="935420" y="6379779"/>
            <a:ext cx="5297214" cy="369332"/>
          </a:xfrm>
          <a:prstGeom prst="rect">
            <a:avLst/>
          </a:prstGeom>
          <a:noFill/>
        </p:spPr>
        <p:txBody>
          <a:bodyPr wrap="square" rtlCol="0">
            <a:spAutoFit/>
          </a:bodyPr>
          <a:lstStyle/>
          <a:p>
            <a:r>
              <a:rPr lang="en-US"/>
              <a:t>Sum of each review score out of 5</a:t>
            </a:r>
          </a:p>
        </p:txBody>
      </p:sp>
      <p:sp>
        <p:nvSpPr>
          <p:cNvPr id="12" name="TextBox 11">
            <a:extLst>
              <a:ext uri="{FF2B5EF4-FFF2-40B4-BE49-F238E27FC236}">
                <a16:creationId xmlns:a16="http://schemas.microsoft.com/office/drawing/2014/main" id="{0AAF2837-BCB8-2C26-114A-6C3989C0F46C}"/>
              </a:ext>
            </a:extLst>
          </p:cNvPr>
          <p:cNvSpPr txBox="1"/>
          <p:nvPr/>
        </p:nvSpPr>
        <p:spPr>
          <a:xfrm>
            <a:off x="6635706" y="6347513"/>
            <a:ext cx="5297214" cy="369332"/>
          </a:xfrm>
          <a:prstGeom prst="rect">
            <a:avLst/>
          </a:prstGeom>
          <a:noFill/>
        </p:spPr>
        <p:txBody>
          <a:bodyPr wrap="square" rtlCol="0">
            <a:spAutoFit/>
          </a:bodyPr>
          <a:lstStyle/>
          <a:p>
            <a:r>
              <a:rPr lang="en-US"/>
              <a:t> Positive/Negative/Neutral Reviews Counts</a:t>
            </a:r>
          </a:p>
        </p:txBody>
      </p:sp>
      <p:pic>
        <p:nvPicPr>
          <p:cNvPr id="7170" name="Picture 2">
            <a:extLst>
              <a:ext uri="{FF2B5EF4-FFF2-40B4-BE49-F238E27FC236}">
                <a16:creationId xmlns:a16="http://schemas.microsoft.com/office/drawing/2014/main" id="{87736403-85DE-5396-C6DF-415E59F13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2634" y="2364828"/>
            <a:ext cx="4607341" cy="3789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399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63A13-57FB-BAE7-BB44-B22AEE8DF4D0}"/>
              </a:ext>
            </a:extLst>
          </p:cNvPr>
          <p:cNvSpPr>
            <a:spLocks noGrp="1"/>
          </p:cNvSpPr>
          <p:nvPr>
            <p:ph type="title"/>
          </p:nvPr>
        </p:nvSpPr>
        <p:spPr>
          <a:xfrm>
            <a:off x="530743" y="694229"/>
            <a:ext cx="10671048" cy="768096"/>
          </a:xfrm>
        </p:spPr>
        <p:txBody>
          <a:bodyPr anchor="t">
            <a:normAutofit fontScale="90000"/>
          </a:bodyPr>
          <a:lstStyle/>
          <a:p>
            <a:r>
              <a:rPr lang="en-US" sz="3200"/>
              <a:t> Vader and </a:t>
            </a:r>
            <a:r>
              <a:rPr lang="en-US" sz="3200" err="1"/>
              <a:t>TexTblob</a:t>
            </a:r>
            <a:r>
              <a:rPr lang="en-US" sz="3200"/>
              <a:t> classification report </a:t>
            </a:r>
          </a:p>
        </p:txBody>
      </p:sp>
      <p:sp>
        <p:nvSpPr>
          <p:cNvPr id="6" name="Slide Number Placeholder 5">
            <a:extLst>
              <a:ext uri="{FF2B5EF4-FFF2-40B4-BE49-F238E27FC236}">
                <a16:creationId xmlns:a16="http://schemas.microsoft.com/office/drawing/2014/main" id="{8B86015B-B72C-CEC0-0C42-C9BDFB2BF157}"/>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12</a:t>
            </a:fld>
            <a:endParaRPr lang="en-US"/>
          </a:p>
        </p:txBody>
      </p:sp>
      <p:sp>
        <p:nvSpPr>
          <p:cNvPr id="7" name="Content Placeholder 2">
            <a:extLst>
              <a:ext uri="{FF2B5EF4-FFF2-40B4-BE49-F238E27FC236}">
                <a16:creationId xmlns:a16="http://schemas.microsoft.com/office/drawing/2014/main" id="{B99C5FB2-E019-0E92-1706-18F29DFD7DA3}"/>
              </a:ext>
            </a:extLst>
          </p:cNvPr>
          <p:cNvSpPr txBox="1">
            <a:spLocks/>
          </p:cNvSpPr>
          <p:nvPr/>
        </p:nvSpPr>
        <p:spPr>
          <a:xfrm>
            <a:off x="530772" y="1837058"/>
            <a:ext cx="3072399" cy="5520847"/>
          </a:xfrm>
          <a:prstGeom prst="rect">
            <a:avLst/>
          </a:prstGeom>
        </p:spPr>
        <p:txBody>
          <a:bodyPr vert="horz" lIns="91440" tIns="45720" rIns="91440" bIns="45720" rtlCol="0" anchor="t">
            <a:normAutofit/>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7345" indent="-347345" fontAlgn="base"/>
            <a:endParaRPr lang="en-US" sz="2400"/>
          </a:p>
          <a:p>
            <a:pPr marL="347345" indent="-347345"/>
            <a:r>
              <a:rPr lang="en-US" sz="2400">
                <a:cs typeface="Sabon Next LT"/>
              </a:rPr>
              <a:t>Using Logistic Regression Model for training and testing the Vader and </a:t>
            </a:r>
            <a:r>
              <a:rPr lang="en-US" sz="2400" err="1">
                <a:cs typeface="Sabon Next LT"/>
              </a:rPr>
              <a:t>TextBlob</a:t>
            </a:r>
            <a:r>
              <a:rPr lang="en-US" sz="2400">
                <a:cs typeface="Sabon Next LT"/>
              </a:rPr>
              <a:t> sentiment</a:t>
            </a:r>
          </a:p>
          <a:p>
            <a:pPr marL="347345" indent="-347345"/>
            <a:endParaRPr lang="en-US"/>
          </a:p>
        </p:txBody>
      </p:sp>
      <p:pic>
        <p:nvPicPr>
          <p:cNvPr id="4" name="Picture 3">
            <a:extLst>
              <a:ext uri="{FF2B5EF4-FFF2-40B4-BE49-F238E27FC236}">
                <a16:creationId xmlns:a16="http://schemas.microsoft.com/office/drawing/2014/main" id="{1060B971-D150-D960-E289-3B3A598CF111}"/>
              </a:ext>
            </a:extLst>
          </p:cNvPr>
          <p:cNvPicPr>
            <a:picLocks noChangeAspect="1"/>
          </p:cNvPicPr>
          <p:nvPr/>
        </p:nvPicPr>
        <p:blipFill rotWithShape="1">
          <a:blip r:embed="rId2"/>
          <a:srcRect r="42051"/>
          <a:stretch/>
        </p:blipFill>
        <p:spPr>
          <a:xfrm>
            <a:off x="3817512" y="1535538"/>
            <a:ext cx="7884346" cy="4728946"/>
          </a:xfrm>
          <a:prstGeom prst="rect">
            <a:avLst/>
          </a:prstGeom>
        </p:spPr>
      </p:pic>
    </p:spTree>
    <p:extLst>
      <p:ext uri="{BB962C8B-B14F-4D97-AF65-F5344CB8AC3E}">
        <p14:creationId xmlns:p14="http://schemas.microsoft.com/office/powerpoint/2010/main" val="3467873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67108-E316-40AE-D49A-A4118CDDFA23}"/>
              </a:ext>
            </a:extLst>
          </p:cNvPr>
          <p:cNvSpPr>
            <a:spLocks noGrp="1"/>
          </p:cNvSpPr>
          <p:nvPr>
            <p:ph type="title"/>
          </p:nvPr>
        </p:nvSpPr>
        <p:spPr>
          <a:xfrm>
            <a:off x="2754084" y="1577557"/>
            <a:ext cx="6400800" cy="768096"/>
          </a:xfrm>
        </p:spPr>
        <p:txBody>
          <a:bodyPr/>
          <a:lstStyle/>
          <a:p>
            <a:r>
              <a:rPr lang="en-US"/>
              <a:t>Hugging Face</a:t>
            </a:r>
          </a:p>
        </p:txBody>
      </p:sp>
      <p:sp>
        <p:nvSpPr>
          <p:cNvPr id="3" name="Text Placeholder 2">
            <a:extLst>
              <a:ext uri="{FF2B5EF4-FFF2-40B4-BE49-F238E27FC236}">
                <a16:creationId xmlns:a16="http://schemas.microsoft.com/office/drawing/2014/main" id="{24413ACD-0E0F-E64C-9FE1-14C68DDCD428}"/>
              </a:ext>
            </a:extLst>
          </p:cNvPr>
          <p:cNvSpPr>
            <a:spLocks noGrp="1"/>
          </p:cNvSpPr>
          <p:nvPr>
            <p:ph type="body" idx="1"/>
          </p:nvPr>
        </p:nvSpPr>
        <p:spPr>
          <a:xfrm>
            <a:off x="2612570" y="2345653"/>
            <a:ext cx="6683829" cy="2694432"/>
          </a:xfrm>
        </p:spPr>
        <p:txBody>
          <a:bodyPr/>
          <a:lstStyle/>
          <a:p>
            <a:r>
              <a:rPr lang="en-US"/>
              <a:t>Hugging Face is a company that develops open-source software and tools for natural language processing (NLP). They are known for creating the Transformers library, which is one of the most popular open-source libraries for NLP tasks.</a:t>
            </a:r>
          </a:p>
          <a:p>
            <a:r>
              <a:rPr lang="en-US"/>
              <a:t>Hugging Face also provides a variety of other tools and services for NLP, including a platform for hosting and sharing trained models called the Hugging Face Hub</a:t>
            </a:r>
          </a:p>
        </p:txBody>
      </p:sp>
      <p:pic>
        <p:nvPicPr>
          <p:cNvPr id="6146" name="Picture 2" descr="Disney's Encanto GIFs on GIPHY - Be Animated">
            <a:extLst>
              <a:ext uri="{FF2B5EF4-FFF2-40B4-BE49-F238E27FC236}">
                <a16:creationId xmlns:a16="http://schemas.microsoft.com/office/drawing/2014/main" id="{FF654AA6-8E97-83C8-8FA3-8D34A5329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256" y="3146514"/>
            <a:ext cx="2664280" cy="3197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383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63A13-57FB-BAE7-BB44-B22AEE8DF4D0}"/>
              </a:ext>
            </a:extLst>
          </p:cNvPr>
          <p:cNvSpPr>
            <a:spLocks noGrp="1"/>
          </p:cNvSpPr>
          <p:nvPr>
            <p:ph type="title"/>
          </p:nvPr>
        </p:nvSpPr>
        <p:spPr>
          <a:xfrm>
            <a:off x="935420" y="142929"/>
            <a:ext cx="5013763" cy="628541"/>
          </a:xfrm>
        </p:spPr>
        <p:txBody>
          <a:bodyPr vert="horz" lIns="91440" tIns="45720" rIns="91440" bIns="45720" rtlCol="0" anchor="b">
            <a:normAutofit fontScale="90000"/>
          </a:bodyPr>
          <a:lstStyle/>
          <a:p>
            <a:r>
              <a:rPr lang="en-US" b="1" kern="1200" cap="all" baseline="0">
                <a:latin typeface="+mj-lt"/>
                <a:ea typeface="+mj-ea"/>
                <a:cs typeface="+mj-cs"/>
              </a:rPr>
              <a:t>Hugging Face</a:t>
            </a:r>
          </a:p>
        </p:txBody>
      </p:sp>
      <p:pic>
        <p:nvPicPr>
          <p:cNvPr id="3076" name="Picture 4">
            <a:extLst>
              <a:ext uri="{FF2B5EF4-FFF2-40B4-BE49-F238E27FC236}">
                <a16:creationId xmlns:a16="http://schemas.microsoft.com/office/drawing/2014/main" id="{A2FA83D6-D55B-D3DD-953F-BE2E574EDD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94265" y="2271921"/>
            <a:ext cx="4913963" cy="4041736"/>
          </a:xfrm>
          <a:prstGeom prst="rect">
            <a:avLst/>
          </a:prstGeom>
          <a:solidFill>
            <a:srgbClr val="FFFFFF"/>
          </a:solidFill>
        </p:spPr>
      </p:pic>
      <p:sp>
        <p:nvSpPr>
          <p:cNvPr id="7" name="Content Placeholder 2">
            <a:extLst>
              <a:ext uri="{FF2B5EF4-FFF2-40B4-BE49-F238E27FC236}">
                <a16:creationId xmlns:a16="http://schemas.microsoft.com/office/drawing/2014/main" id="{4294D180-5CA8-B4CB-4F54-E328CF03A78C}"/>
              </a:ext>
            </a:extLst>
          </p:cNvPr>
          <p:cNvSpPr txBox="1">
            <a:spLocks/>
          </p:cNvSpPr>
          <p:nvPr/>
        </p:nvSpPr>
        <p:spPr>
          <a:xfrm>
            <a:off x="530772" y="781982"/>
            <a:ext cx="6893285" cy="1435702"/>
          </a:xfrm>
          <a:prstGeom prst="rect">
            <a:avLst/>
          </a:prstGeom>
        </p:spPr>
        <p:txBody>
          <a:bodyPr vert="horz" lIns="91440" tIns="45720" rIns="91440" bIns="45720" rtlCol="0">
            <a:normAutofit fontScale="85000" lnSpcReduction="10000"/>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2400" kern="1200">
                <a:latin typeface="+mn-lt"/>
                <a:ea typeface="+mn-ea"/>
                <a:cs typeface="+mn-cs"/>
              </a:rPr>
              <a:t>Using the ‘</a:t>
            </a:r>
            <a:r>
              <a:rPr lang="en-US" sz="2400" kern="1200" err="1">
                <a:latin typeface="+mn-lt"/>
                <a:ea typeface="+mn-ea"/>
                <a:cs typeface="+mn-cs"/>
              </a:rPr>
              <a:t>pipline</a:t>
            </a:r>
            <a:r>
              <a:rPr lang="en-US" sz="2400" kern="1200">
                <a:latin typeface="+mn-lt"/>
                <a:ea typeface="+mn-ea"/>
                <a:cs typeface="+mn-cs"/>
              </a:rPr>
              <a:t>()’ function and a pretrained model from the Hugging Face Hub </a:t>
            </a:r>
          </a:p>
          <a:p>
            <a:pPr fontAlgn="base"/>
            <a:r>
              <a:rPr lang="en-US" sz="2400" kern="1200">
                <a:latin typeface="+mn-lt"/>
                <a:ea typeface="+mn-ea"/>
                <a:cs typeface="+mn-cs"/>
              </a:rPr>
              <a:t>The model used: </a:t>
            </a:r>
            <a:r>
              <a:rPr lang="en-US" sz="2400" kern="1200" err="1">
                <a:latin typeface="+mn-lt"/>
                <a:ea typeface="+mn-ea"/>
                <a:cs typeface="+mn-cs"/>
              </a:rPr>
              <a:t>DistilBERT</a:t>
            </a:r>
            <a:endParaRPr lang="en-US" sz="2400" kern="1200">
              <a:latin typeface="+mn-lt"/>
              <a:ea typeface="+mn-ea"/>
              <a:cs typeface="+mn-cs"/>
            </a:endParaRPr>
          </a:p>
          <a:p>
            <a:pPr fontAlgn="base"/>
            <a:r>
              <a:rPr lang="en-US" sz="2400"/>
              <a:t>Took significantly longer than the VADER and </a:t>
            </a:r>
            <a:r>
              <a:rPr lang="en-US" sz="2400" err="1"/>
              <a:t>TextBlob</a:t>
            </a:r>
            <a:endParaRPr lang="en-US" sz="2400" kern="1200">
              <a:latin typeface="+mn-lt"/>
              <a:ea typeface="+mn-ea"/>
              <a:cs typeface="+mn-cs"/>
            </a:endParaRPr>
          </a:p>
        </p:txBody>
      </p:sp>
      <p:sp>
        <p:nvSpPr>
          <p:cNvPr id="6" name="Slide Number Placeholder 5">
            <a:extLst>
              <a:ext uri="{FF2B5EF4-FFF2-40B4-BE49-F238E27FC236}">
                <a16:creationId xmlns:a16="http://schemas.microsoft.com/office/drawing/2014/main" id="{8B86015B-B72C-CEC0-0C42-C9BDFB2BF157}"/>
              </a:ext>
            </a:extLst>
          </p:cNvPr>
          <p:cNvSpPr>
            <a:spLocks noGrp="1"/>
          </p:cNvSpPr>
          <p:nvPr>
            <p:ph type="sldNum" sz="quarter" idx="12"/>
          </p:nvPr>
        </p:nvSpPr>
        <p:spPr>
          <a:xfrm>
            <a:off x="10945368" y="457200"/>
            <a:ext cx="987552" cy="274320"/>
          </a:xfrm>
        </p:spPr>
        <p:txBody>
          <a:bodyPr vert="horz" lIns="91440" tIns="45720" rIns="91440" bIns="45720" rtlCol="0" anchor="ctr">
            <a:normAutofit/>
          </a:bodyPr>
          <a:lstStyle/>
          <a:p>
            <a:pPr>
              <a:spcAft>
                <a:spcPts val="600"/>
              </a:spcAft>
            </a:pPr>
            <a:fld id="{48F63A3B-78C7-47BE-AE5E-E10140E04643}" type="slidenum">
              <a:rPr lang="en-US" smtClean="0"/>
              <a:pPr>
                <a:spcAft>
                  <a:spcPts val="600"/>
                </a:spcAft>
              </a:pPr>
              <a:t>14</a:t>
            </a:fld>
            <a:endParaRPr lang="en-US"/>
          </a:p>
        </p:txBody>
      </p:sp>
      <p:pic>
        <p:nvPicPr>
          <p:cNvPr id="10" name="Picture 8">
            <a:extLst>
              <a:ext uri="{FF2B5EF4-FFF2-40B4-BE49-F238E27FC236}">
                <a16:creationId xmlns:a16="http://schemas.microsoft.com/office/drawing/2014/main" id="{35AA4AA3-371E-34C6-61F9-2A999CE62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458" y="2268146"/>
            <a:ext cx="5419725" cy="3886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B14DB46-A491-26A9-46FD-86D4A6994CA2}"/>
              </a:ext>
            </a:extLst>
          </p:cNvPr>
          <p:cNvSpPr txBox="1"/>
          <p:nvPr/>
        </p:nvSpPr>
        <p:spPr>
          <a:xfrm>
            <a:off x="935420" y="6347513"/>
            <a:ext cx="5297214" cy="369332"/>
          </a:xfrm>
          <a:prstGeom prst="rect">
            <a:avLst/>
          </a:prstGeom>
          <a:noFill/>
        </p:spPr>
        <p:txBody>
          <a:bodyPr wrap="square" rtlCol="0">
            <a:spAutoFit/>
          </a:bodyPr>
          <a:lstStyle/>
          <a:p>
            <a:r>
              <a:rPr lang="en-US"/>
              <a:t># Of Each Given Rating Out of 5</a:t>
            </a:r>
          </a:p>
        </p:txBody>
      </p:sp>
      <p:sp>
        <p:nvSpPr>
          <p:cNvPr id="12" name="TextBox 11">
            <a:extLst>
              <a:ext uri="{FF2B5EF4-FFF2-40B4-BE49-F238E27FC236}">
                <a16:creationId xmlns:a16="http://schemas.microsoft.com/office/drawing/2014/main" id="{0AAF2837-BCB8-2C26-114A-6C3989C0F46C}"/>
              </a:ext>
            </a:extLst>
          </p:cNvPr>
          <p:cNvSpPr txBox="1"/>
          <p:nvPr/>
        </p:nvSpPr>
        <p:spPr>
          <a:xfrm>
            <a:off x="6635706" y="6347513"/>
            <a:ext cx="5297214" cy="369332"/>
          </a:xfrm>
          <a:prstGeom prst="rect">
            <a:avLst/>
          </a:prstGeom>
          <a:noFill/>
        </p:spPr>
        <p:txBody>
          <a:bodyPr wrap="square" rtlCol="0">
            <a:spAutoFit/>
          </a:bodyPr>
          <a:lstStyle/>
          <a:p>
            <a:r>
              <a:rPr lang="en-US"/>
              <a:t># Of Positive &amp; Negative Words</a:t>
            </a:r>
          </a:p>
        </p:txBody>
      </p:sp>
      <p:pic>
        <p:nvPicPr>
          <p:cNvPr id="5122" name="Picture 2" descr="Tired Lilo And Stitch Sticker by Disney Europe for iOS &amp; Android | GIPHY">
            <a:extLst>
              <a:ext uri="{FF2B5EF4-FFF2-40B4-BE49-F238E27FC236}">
                <a16:creationId xmlns:a16="http://schemas.microsoft.com/office/drawing/2014/main" id="{8439C698-2E79-F49C-91AD-7C0D17B8E2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7869" y="-352025"/>
            <a:ext cx="2618812" cy="2569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341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63A13-57FB-BAE7-BB44-B22AEE8DF4D0}"/>
              </a:ext>
            </a:extLst>
          </p:cNvPr>
          <p:cNvSpPr>
            <a:spLocks noGrp="1"/>
          </p:cNvSpPr>
          <p:nvPr>
            <p:ph type="title"/>
          </p:nvPr>
        </p:nvSpPr>
        <p:spPr>
          <a:xfrm>
            <a:off x="667512" y="95049"/>
            <a:ext cx="10671048" cy="768096"/>
          </a:xfrm>
        </p:spPr>
        <p:txBody>
          <a:bodyPr anchor="t">
            <a:normAutofit/>
          </a:bodyPr>
          <a:lstStyle/>
          <a:p>
            <a:r>
              <a:rPr lang="en-US" sz="3200"/>
              <a:t> hugging face classification report </a:t>
            </a:r>
          </a:p>
        </p:txBody>
      </p:sp>
      <p:sp>
        <p:nvSpPr>
          <p:cNvPr id="6" name="Slide Number Placeholder 5">
            <a:extLst>
              <a:ext uri="{FF2B5EF4-FFF2-40B4-BE49-F238E27FC236}">
                <a16:creationId xmlns:a16="http://schemas.microsoft.com/office/drawing/2014/main" id="{8B86015B-B72C-CEC0-0C42-C9BDFB2BF157}"/>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15</a:t>
            </a:fld>
            <a:endParaRPr lang="en-US"/>
          </a:p>
        </p:txBody>
      </p:sp>
      <p:sp>
        <p:nvSpPr>
          <p:cNvPr id="7" name="Content Placeholder 2">
            <a:extLst>
              <a:ext uri="{FF2B5EF4-FFF2-40B4-BE49-F238E27FC236}">
                <a16:creationId xmlns:a16="http://schemas.microsoft.com/office/drawing/2014/main" id="{B99C5FB2-E019-0E92-1706-18F29DFD7DA3}"/>
              </a:ext>
            </a:extLst>
          </p:cNvPr>
          <p:cNvSpPr txBox="1">
            <a:spLocks/>
          </p:cNvSpPr>
          <p:nvPr/>
        </p:nvSpPr>
        <p:spPr>
          <a:xfrm>
            <a:off x="517746" y="1421879"/>
            <a:ext cx="3072399" cy="5520847"/>
          </a:xfrm>
          <a:prstGeom prst="rect">
            <a:avLst/>
          </a:prstGeom>
        </p:spPr>
        <p:txBody>
          <a:bodyPr vert="horz" lIns="91440" tIns="45720" rIns="91440" bIns="45720" rtlCol="0" anchor="t">
            <a:normAutofit/>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7345" indent="-347345" fontAlgn="base"/>
            <a:r>
              <a:rPr lang="en-US" sz="2400">
                <a:latin typeface="Arial"/>
                <a:cs typeface="Arial"/>
              </a:rPr>
              <a:t>Using Logistic Regression model.</a:t>
            </a:r>
            <a:endParaRPr lang="en-US"/>
          </a:p>
          <a:p>
            <a:pPr marL="347345" indent="-347345"/>
            <a:r>
              <a:rPr lang="en-US" sz="2400">
                <a:latin typeface="Sabon Next LT"/>
                <a:cs typeface="Sabon Next LT"/>
              </a:rPr>
              <a:t>Applying SMOTE to balance the classes</a:t>
            </a:r>
          </a:p>
          <a:p>
            <a:pPr marL="347345" indent="-347345"/>
            <a:r>
              <a:rPr lang="en-US" sz="2400">
                <a:latin typeface="Sabon Next LT"/>
                <a:cs typeface="Sabon Next LT"/>
              </a:rPr>
              <a:t>Precision values for negative and neutral are significantly lower than positive</a:t>
            </a:r>
          </a:p>
          <a:p>
            <a:pPr marL="347345" indent="-347345"/>
            <a:endParaRPr lang="en-US" sz="2400">
              <a:latin typeface="Sabon Next LT"/>
              <a:cs typeface="Sabon Next LT"/>
            </a:endParaRPr>
          </a:p>
          <a:p>
            <a:pPr marL="347345" indent="-347345"/>
            <a:endParaRPr lang="en-US" sz="2400">
              <a:latin typeface="Sabon Next LT"/>
              <a:cs typeface="Sabon Next LT"/>
            </a:endParaRPr>
          </a:p>
        </p:txBody>
      </p:sp>
      <p:pic>
        <p:nvPicPr>
          <p:cNvPr id="12" name="Picture 11">
            <a:extLst>
              <a:ext uri="{FF2B5EF4-FFF2-40B4-BE49-F238E27FC236}">
                <a16:creationId xmlns:a16="http://schemas.microsoft.com/office/drawing/2014/main" id="{E0D8C891-7B7D-4712-8BA0-FADBFA0FDDBD}"/>
              </a:ext>
            </a:extLst>
          </p:cNvPr>
          <p:cNvPicPr>
            <a:picLocks noChangeAspect="1"/>
          </p:cNvPicPr>
          <p:nvPr/>
        </p:nvPicPr>
        <p:blipFill rotWithShape="1">
          <a:blip r:embed="rId2"/>
          <a:srcRect r="4697"/>
          <a:stretch/>
        </p:blipFill>
        <p:spPr>
          <a:xfrm>
            <a:off x="4079019" y="1105591"/>
            <a:ext cx="7731981" cy="4873626"/>
          </a:xfrm>
          <a:prstGeom prst="rect">
            <a:avLst/>
          </a:prstGeom>
        </p:spPr>
      </p:pic>
    </p:spTree>
    <p:extLst>
      <p:ext uri="{BB962C8B-B14F-4D97-AF65-F5344CB8AC3E}">
        <p14:creationId xmlns:p14="http://schemas.microsoft.com/office/powerpoint/2010/main" val="2778658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AD479-8033-12BF-AD33-669D91861401}"/>
              </a:ext>
            </a:extLst>
          </p:cNvPr>
          <p:cNvSpPr>
            <a:spLocks noGrp="1"/>
          </p:cNvSpPr>
          <p:nvPr>
            <p:ph type="ctrTitle"/>
          </p:nvPr>
        </p:nvSpPr>
        <p:spPr>
          <a:xfrm>
            <a:off x="609601" y="0"/>
            <a:ext cx="6945084" cy="1456073"/>
          </a:xfrm>
        </p:spPr>
        <p:txBody>
          <a:bodyPr/>
          <a:lstStyle/>
          <a:p>
            <a:r>
              <a:rPr lang="en-US"/>
              <a:t>Conclusion</a:t>
            </a:r>
          </a:p>
        </p:txBody>
      </p:sp>
      <p:sp>
        <p:nvSpPr>
          <p:cNvPr id="3" name="Subtitle 2">
            <a:extLst>
              <a:ext uri="{FF2B5EF4-FFF2-40B4-BE49-F238E27FC236}">
                <a16:creationId xmlns:a16="http://schemas.microsoft.com/office/drawing/2014/main" id="{7EC913A0-2E92-4CD5-0E02-A9C621D74CB6}"/>
              </a:ext>
            </a:extLst>
          </p:cNvPr>
          <p:cNvSpPr>
            <a:spLocks noGrp="1"/>
          </p:cNvSpPr>
          <p:nvPr>
            <p:ph type="subTitle" idx="1"/>
          </p:nvPr>
        </p:nvSpPr>
        <p:spPr>
          <a:xfrm>
            <a:off x="206393" y="1159546"/>
            <a:ext cx="11147407" cy="4348625"/>
          </a:xfrm>
        </p:spPr>
        <p:txBody>
          <a:bodyPr/>
          <a:lstStyle/>
          <a:p>
            <a:r>
              <a:rPr lang="en-US" b="1"/>
              <a:t>Accuracy </a:t>
            </a:r>
          </a:p>
          <a:p>
            <a:pPr marL="457200" indent="-457200">
              <a:buFont typeface="Arial" panose="020B0604020202020204" pitchFamily="34" charset="0"/>
              <a:buChar char="•"/>
            </a:pPr>
            <a:r>
              <a:rPr lang="en-US"/>
              <a:t>VADER and </a:t>
            </a:r>
            <a:r>
              <a:rPr lang="en-US" err="1"/>
              <a:t>TextBlob</a:t>
            </a:r>
            <a:r>
              <a:rPr lang="en-US"/>
              <a:t> model achieved an accuracy of 0.68</a:t>
            </a:r>
          </a:p>
          <a:p>
            <a:pPr marL="342900" indent="-342900">
              <a:buFont typeface="Arial" panose="020B0604020202020204" pitchFamily="34" charset="0"/>
              <a:buChar char="•"/>
            </a:pPr>
            <a:r>
              <a:rPr lang="en-US"/>
              <a:t>Hugging Face model had an accuracy of 0.12.</a:t>
            </a:r>
          </a:p>
          <a:p>
            <a:r>
              <a:rPr lang="en-US" b="1"/>
              <a:t>Precision in classifying positive and negative sentiments</a:t>
            </a:r>
          </a:p>
          <a:p>
            <a:pPr marL="342900" indent="-342900">
              <a:buFont typeface="Arial" panose="020B0604020202020204" pitchFamily="34" charset="0"/>
              <a:buChar char="•"/>
            </a:pPr>
            <a:r>
              <a:rPr lang="en-US"/>
              <a:t>The VADER and </a:t>
            </a:r>
            <a:r>
              <a:rPr lang="en-US" err="1"/>
              <a:t>TextBlob</a:t>
            </a:r>
            <a:r>
              <a:rPr lang="en-US"/>
              <a:t>: 0.34 and 0.92, respectively. </a:t>
            </a:r>
          </a:p>
          <a:p>
            <a:pPr marL="342900" indent="-342900">
              <a:buFont typeface="Arial" panose="020B0604020202020204" pitchFamily="34" charset="0"/>
              <a:buChar char="•"/>
            </a:pPr>
            <a:r>
              <a:rPr lang="en-US"/>
              <a:t>The Hugging Face model struggled to classify positive sentiment, as indicated by the low precision and F1-score. This model might not be well-suited for this specific dataset or problem. </a:t>
            </a:r>
          </a:p>
          <a:p>
            <a:pPr marL="342900" indent="-342900">
              <a:buFont typeface="Arial" panose="020B0604020202020204" pitchFamily="34" charset="0"/>
              <a:buChar char="•"/>
            </a:pPr>
            <a:r>
              <a:rPr lang="en-US" b="1"/>
              <a:t>The VADER and </a:t>
            </a:r>
            <a:r>
              <a:rPr lang="en-US" b="1" err="1"/>
              <a:t>TextBlob</a:t>
            </a:r>
            <a:r>
              <a:rPr lang="en-US" b="1"/>
              <a:t> based model performed significantly better than the Hugging Face based model. </a:t>
            </a:r>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4171803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AD479-8033-12BF-AD33-669D91861401}"/>
              </a:ext>
            </a:extLst>
          </p:cNvPr>
          <p:cNvSpPr>
            <a:spLocks noGrp="1"/>
          </p:cNvSpPr>
          <p:nvPr>
            <p:ph type="ctrTitle"/>
          </p:nvPr>
        </p:nvSpPr>
        <p:spPr>
          <a:xfrm>
            <a:off x="620487" y="1186543"/>
            <a:ext cx="6945084" cy="1456073"/>
          </a:xfrm>
        </p:spPr>
        <p:txBody>
          <a:bodyPr/>
          <a:lstStyle/>
          <a:p>
            <a:r>
              <a:rPr lang="en-US"/>
              <a:t>future work</a:t>
            </a:r>
          </a:p>
        </p:txBody>
      </p:sp>
      <p:sp>
        <p:nvSpPr>
          <p:cNvPr id="3" name="Subtitle 2">
            <a:extLst>
              <a:ext uri="{FF2B5EF4-FFF2-40B4-BE49-F238E27FC236}">
                <a16:creationId xmlns:a16="http://schemas.microsoft.com/office/drawing/2014/main" id="{7EC913A0-2E92-4CD5-0E02-A9C621D74CB6}"/>
              </a:ext>
            </a:extLst>
          </p:cNvPr>
          <p:cNvSpPr>
            <a:spLocks noGrp="1"/>
          </p:cNvSpPr>
          <p:nvPr>
            <p:ph type="subTitle" idx="1"/>
          </p:nvPr>
        </p:nvSpPr>
        <p:spPr>
          <a:xfrm>
            <a:off x="478971" y="2383971"/>
            <a:ext cx="9742715" cy="3875315"/>
          </a:xfrm>
        </p:spPr>
        <p:txBody>
          <a:bodyPr vert="horz" lIns="91440" tIns="0" rIns="91440" bIns="0" rtlCol="0" anchor="t">
            <a:noAutofit/>
          </a:bodyPr>
          <a:lstStyle/>
          <a:p>
            <a:pPr algn="l">
              <a:buFont typeface="Arial" panose="020B0604020202020204" pitchFamily="34" charset="0"/>
              <a:buChar char="•"/>
            </a:pPr>
            <a:r>
              <a:rPr lang="en-US" b="0" i="0">
                <a:solidFill>
                  <a:srgbClr val="1F2C8F"/>
                </a:solidFill>
                <a:effectLst/>
                <a:latin typeface="Times New Roman"/>
                <a:cs typeface="Times New Roman"/>
              </a:rPr>
              <a:t>Experiment with other classification algorithms such as Random Forest or SVM to improve the sentiment classification.</a:t>
            </a:r>
          </a:p>
          <a:p>
            <a:pPr algn="l">
              <a:buFont typeface="Arial" panose="020B0604020202020204" pitchFamily="34" charset="0"/>
              <a:buChar char="•"/>
            </a:pPr>
            <a:r>
              <a:rPr lang="en-US" b="0" i="0">
                <a:solidFill>
                  <a:srgbClr val="1F2C8F"/>
                </a:solidFill>
                <a:effectLst/>
                <a:latin typeface="Times New Roman"/>
                <a:cs typeface="Times New Roman"/>
              </a:rPr>
              <a:t>Perform a more comprehensive feature engineering process to identify other potentially informative features for sentiment classification.</a:t>
            </a:r>
          </a:p>
          <a:p>
            <a:pPr algn="l">
              <a:buFont typeface="Arial" panose="020B0604020202020204" pitchFamily="34" charset="0"/>
              <a:buChar char="•"/>
            </a:pPr>
            <a:r>
              <a:rPr lang="en-US" b="0" i="0">
                <a:solidFill>
                  <a:srgbClr val="1F2C8F"/>
                </a:solidFill>
                <a:effectLst/>
                <a:latin typeface="Times New Roman"/>
                <a:cs typeface="Times New Roman"/>
              </a:rPr>
              <a:t>Explore more advanced deep learning models, such as BERT, to perform sentiment analysis directly on the text data.</a:t>
            </a:r>
          </a:p>
        </p:txBody>
      </p:sp>
      <p:pic>
        <p:nvPicPr>
          <p:cNvPr id="3076" name="Picture 4" descr="disney gifs Page 676 | WiffleGif">
            <a:extLst>
              <a:ext uri="{FF2B5EF4-FFF2-40B4-BE49-F238E27FC236}">
                <a16:creationId xmlns:a16="http://schemas.microsoft.com/office/drawing/2014/main" id="{3C0CD5E0-5A9A-C395-D6CF-A0FDA6E05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513" y="3982428"/>
            <a:ext cx="2764973" cy="287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565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A961E8D-C504-0EFF-F1A7-8BCF03040F95}"/>
              </a:ext>
            </a:extLst>
          </p:cNvPr>
          <p:cNvSpPr>
            <a:spLocks noGrp="1"/>
          </p:cNvSpPr>
          <p:nvPr>
            <p:ph type="sldNum" sz="quarter" idx="12"/>
          </p:nvPr>
        </p:nvSpPr>
        <p:spPr/>
        <p:txBody>
          <a:bodyPr/>
          <a:lstStyle/>
          <a:p>
            <a:fld id="{48F63A3B-78C7-47BE-AE5E-E10140E04643}" type="slidenum">
              <a:rPr lang="en-US" smtClean="0"/>
              <a:t>18</a:t>
            </a:fld>
            <a:endParaRPr lang="en-US"/>
          </a:p>
        </p:txBody>
      </p:sp>
      <p:sp>
        <p:nvSpPr>
          <p:cNvPr id="6" name="Title 1">
            <a:extLst>
              <a:ext uri="{FF2B5EF4-FFF2-40B4-BE49-F238E27FC236}">
                <a16:creationId xmlns:a16="http://schemas.microsoft.com/office/drawing/2014/main" id="{E72292C5-D699-8C50-A829-47D3A81D4811}"/>
              </a:ext>
            </a:extLst>
          </p:cNvPr>
          <p:cNvSpPr txBox="1">
            <a:spLocks/>
          </p:cNvSpPr>
          <p:nvPr/>
        </p:nvSpPr>
        <p:spPr>
          <a:xfrm>
            <a:off x="3849189" y="1208750"/>
            <a:ext cx="6766560" cy="76809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a:t>Citations</a:t>
            </a:r>
          </a:p>
        </p:txBody>
      </p:sp>
      <p:sp>
        <p:nvSpPr>
          <p:cNvPr id="7" name="Content Placeholder 2">
            <a:extLst>
              <a:ext uri="{FF2B5EF4-FFF2-40B4-BE49-F238E27FC236}">
                <a16:creationId xmlns:a16="http://schemas.microsoft.com/office/drawing/2014/main" id="{D777695D-3C3C-A01F-5C22-CD8BE7ABFC28}"/>
              </a:ext>
            </a:extLst>
          </p:cNvPr>
          <p:cNvSpPr txBox="1">
            <a:spLocks/>
          </p:cNvSpPr>
          <p:nvPr/>
        </p:nvSpPr>
        <p:spPr>
          <a:xfrm>
            <a:off x="3849189" y="2162773"/>
            <a:ext cx="7700554" cy="3465141"/>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360"/>
              </a:spcBef>
              <a:buFont typeface="Arial" panose="020B0604020202020204" pitchFamily="34" charset="0"/>
              <a:buNone/>
              <a:defRPr sz="15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2000">
                <a:solidFill>
                  <a:srgbClr val="1F2328"/>
                </a:solidFill>
                <a:latin typeface="Times New Roman"/>
                <a:cs typeface="Times New Roman"/>
              </a:rPr>
              <a:t>Hugging Face Hub: </a:t>
            </a:r>
            <a:r>
              <a:rPr lang="en-US" sz="2000">
                <a:solidFill>
                  <a:srgbClr val="1F2328"/>
                </a:solidFill>
                <a:latin typeface="Times New Roman"/>
                <a:cs typeface="Times New Roman"/>
                <a:hlinkClick r:id="rId2"/>
              </a:rPr>
              <a:t>https://huggingface.co/models</a:t>
            </a:r>
            <a:endParaRPr lang="en-US" sz="2000">
              <a:solidFill>
                <a:srgbClr val="1F2328"/>
              </a:solidFill>
              <a:latin typeface="Times New Roman"/>
              <a:cs typeface="Times New Roman"/>
            </a:endParaRPr>
          </a:p>
          <a:p>
            <a:pPr>
              <a:buFont typeface="Arial" panose="020B0604020202020204" pitchFamily="34" charset="0"/>
              <a:buChar char="•"/>
            </a:pPr>
            <a:r>
              <a:rPr lang="en-US" sz="2000">
                <a:solidFill>
                  <a:srgbClr val="1F2328"/>
                </a:solidFill>
                <a:latin typeface="Times New Roman"/>
                <a:cs typeface="Times New Roman"/>
              </a:rPr>
              <a:t>Hugging Face Pretrained model used: </a:t>
            </a:r>
            <a:r>
              <a:rPr lang="en-US" sz="2000">
                <a:solidFill>
                  <a:srgbClr val="1F2328"/>
                </a:solidFill>
                <a:latin typeface="Times New Roman"/>
                <a:cs typeface="Times New Roman"/>
                <a:hlinkClick r:id="rId3"/>
              </a:rPr>
              <a:t>https://huggingface.co/distilbert-base-uncased-finetuned-sst-2-english</a:t>
            </a:r>
            <a:endParaRPr lang="en-US" sz="2000">
              <a:solidFill>
                <a:srgbClr val="1F2328"/>
              </a:solidFill>
              <a:latin typeface="Times New Roman"/>
              <a:cs typeface="Times New Roman"/>
            </a:endParaRPr>
          </a:p>
          <a:p>
            <a:pPr>
              <a:buFont typeface="Arial" panose="020B0604020202020204" pitchFamily="34" charset="0"/>
              <a:buChar char="•"/>
            </a:pPr>
            <a:r>
              <a:rPr lang="en-US" sz="2000">
                <a:solidFill>
                  <a:srgbClr val="1F2328"/>
                </a:solidFill>
                <a:latin typeface="Times New Roman"/>
                <a:cs typeface="Times New Roman"/>
              </a:rPr>
              <a:t>Useful videos used on understanding Hugging Face: </a:t>
            </a:r>
            <a:r>
              <a:rPr lang="en-US" sz="2000">
                <a:solidFill>
                  <a:srgbClr val="1F2328"/>
                </a:solidFill>
                <a:latin typeface="Times New Roman"/>
                <a:cs typeface="Times New Roman"/>
                <a:hlinkClick r:id="rId4"/>
              </a:rPr>
              <a:t>https://www.youtube.com/watch?v=GSt00_-0ncQ</a:t>
            </a:r>
            <a:endParaRPr lang="en-US" sz="2000">
              <a:solidFill>
                <a:srgbClr val="1F2328"/>
              </a:solidFill>
              <a:latin typeface="Times New Roman"/>
              <a:cs typeface="Times New Roman"/>
            </a:endParaRPr>
          </a:p>
          <a:p>
            <a:pPr>
              <a:buFont typeface="Arial" panose="020B0604020202020204" pitchFamily="34" charset="0"/>
              <a:buChar char="•"/>
            </a:pPr>
            <a:r>
              <a:rPr lang="en-US" sz="2000">
                <a:solidFill>
                  <a:srgbClr val="1F2328"/>
                </a:solidFill>
                <a:latin typeface="Times New Roman"/>
                <a:cs typeface="Times New Roman"/>
              </a:rPr>
              <a:t>Vader and </a:t>
            </a:r>
            <a:r>
              <a:rPr lang="en-US" sz="2000" err="1">
                <a:solidFill>
                  <a:srgbClr val="1F2328"/>
                </a:solidFill>
                <a:latin typeface="Times New Roman"/>
                <a:cs typeface="Times New Roman"/>
              </a:rPr>
              <a:t>TextBlob</a:t>
            </a:r>
            <a:r>
              <a:rPr lang="en-US" sz="2000">
                <a:solidFill>
                  <a:srgbClr val="1F2328"/>
                </a:solidFill>
                <a:latin typeface="Times New Roman"/>
                <a:cs typeface="Times New Roman"/>
              </a:rPr>
              <a:t> model used: </a:t>
            </a:r>
            <a:r>
              <a:rPr lang="en-US" sz="2000">
                <a:solidFill>
                  <a:srgbClr val="1F2328"/>
                </a:solidFill>
                <a:latin typeface="Times New Roman"/>
                <a:cs typeface="Times New Roman"/>
                <a:hlinkClick r:id="rId5"/>
              </a:rPr>
              <a:t>https://github.com/MarshDee/DisneyNLP/blob/main/Disneyland%20-%20Vader%20Sentiment%20Analysis%20%26%20More%20EDA.ipynb</a:t>
            </a:r>
            <a:endParaRPr lang="en-US" sz="2000">
              <a:solidFill>
                <a:srgbClr val="1F2328"/>
              </a:solidFill>
              <a:latin typeface="Times New Roman"/>
              <a:cs typeface="Times New Roman"/>
            </a:endParaRPr>
          </a:p>
          <a:p>
            <a:pPr>
              <a:buFont typeface="Arial" panose="020B0604020202020204" pitchFamily="34" charset="0"/>
              <a:buChar char="•"/>
            </a:pPr>
            <a:r>
              <a:rPr lang="en-US" sz="2000">
                <a:solidFill>
                  <a:srgbClr val="1F2328"/>
                </a:solidFill>
                <a:latin typeface="Times New Roman"/>
                <a:cs typeface="Times New Roman"/>
              </a:rPr>
              <a:t>Video for scraping data and applying </a:t>
            </a:r>
            <a:r>
              <a:rPr lang="en-US" sz="2000" err="1">
                <a:solidFill>
                  <a:srgbClr val="1F2328"/>
                </a:solidFill>
                <a:latin typeface="Times New Roman"/>
                <a:cs typeface="Times New Roman"/>
              </a:rPr>
              <a:t>wordcloud</a:t>
            </a:r>
            <a:r>
              <a:rPr lang="en-US" sz="2000">
                <a:solidFill>
                  <a:srgbClr val="1F2328"/>
                </a:solidFill>
                <a:latin typeface="Times New Roman"/>
                <a:cs typeface="Times New Roman"/>
              </a:rPr>
              <a:t> model: </a:t>
            </a:r>
            <a:r>
              <a:rPr lang="en-US" sz="2000">
                <a:solidFill>
                  <a:srgbClr val="1F2328"/>
                </a:solidFill>
                <a:latin typeface="Times New Roman"/>
                <a:cs typeface="Times New Roman"/>
                <a:hlinkClick r:id="rId6"/>
              </a:rPr>
              <a:t>https://www.youtube.com/watch?v=AykxRJZXbfc</a:t>
            </a:r>
            <a:endParaRPr lang="en-US" sz="2000">
              <a:solidFill>
                <a:srgbClr val="1F2328"/>
              </a:solidFill>
              <a:latin typeface="Times New Roman"/>
              <a:cs typeface="Times New Roman"/>
            </a:endParaRPr>
          </a:p>
        </p:txBody>
      </p:sp>
    </p:spTree>
    <p:extLst>
      <p:ext uri="{BB962C8B-B14F-4D97-AF65-F5344CB8AC3E}">
        <p14:creationId xmlns:p14="http://schemas.microsoft.com/office/powerpoint/2010/main" val="1874842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endParaRPr lang="en-US"/>
          </a:p>
        </p:txBody>
      </p:sp>
      <p:pic>
        <p:nvPicPr>
          <p:cNvPr id="4098" name="Picture 2" descr="Egipciaca — Transparent Olaf.">
            <a:extLst>
              <a:ext uri="{FF2B5EF4-FFF2-40B4-BE49-F238E27FC236}">
                <a16:creationId xmlns:a16="http://schemas.microsoft.com/office/drawing/2014/main" id="{F7C3E606-8B2E-776D-F1E1-37B3BD629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8828" y="3243464"/>
            <a:ext cx="3351439" cy="355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930613" y="1144741"/>
            <a:ext cx="7452465" cy="768096"/>
          </a:xfrm>
        </p:spPr>
        <p:txBody>
          <a:bodyPr/>
          <a:lstStyle/>
          <a:p>
            <a:r>
              <a:rPr lang="en-US"/>
              <a:t>About our Dataset</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851262" y="2018501"/>
            <a:ext cx="6766560" cy="2700528"/>
          </a:xfrm>
        </p:spPr>
        <p:txBody>
          <a:bodyPr vert="horz" lIns="91440" tIns="45720" rIns="91440" bIns="45720" rtlCol="0" anchor="t">
            <a:noAutofit/>
          </a:bodyPr>
          <a:lstStyle/>
          <a:p>
            <a:pPr algn="l" rtl="0" fontAlgn="base">
              <a:buFont typeface="Arial" panose="020B0604020202020204" pitchFamily="34" charset="0"/>
              <a:buChar char="•"/>
            </a:pPr>
            <a:r>
              <a:rPr lang="en-US" sz="2400" b="0" i="0" u="none" strike="noStrike">
                <a:solidFill>
                  <a:srgbClr val="1F2C8F"/>
                </a:solidFill>
                <a:effectLst/>
                <a:latin typeface="Calibri"/>
                <a:cs typeface="Calibri"/>
              </a:rPr>
              <a:t>The dataset contains TripAdvisor reviews about Disneyland's California, Hong Kong, and Paris parks</a:t>
            </a:r>
            <a:endParaRPr lang="en-US" sz="1800" b="0" i="0">
              <a:solidFill>
                <a:srgbClr val="1F2C8F"/>
              </a:solidFill>
              <a:effectLst/>
              <a:latin typeface="Calibri"/>
              <a:cs typeface="Calibri"/>
            </a:endParaRPr>
          </a:p>
          <a:p>
            <a:pPr fontAlgn="base">
              <a:buFont typeface="Arial" panose="020B0604020202020204" pitchFamily="34" charset="0"/>
              <a:buChar char="•"/>
            </a:pPr>
            <a:r>
              <a:rPr lang="en-US" sz="2400" b="0" i="0" u="none" strike="noStrike">
                <a:solidFill>
                  <a:srgbClr val="1F2C8F"/>
                </a:solidFill>
                <a:effectLst/>
                <a:latin typeface="Calibri"/>
                <a:cs typeface="Calibri"/>
              </a:rPr>
              <a:t>Features:</a:t>
            </a:r>
            <a:r>
              <a:rPr lang="en-US" sz="2400">
                <a:solidFill>
                  <a:srgbClr val="1F2C8F"/>
                </a:solidFill>
                <a:latin typeface="Calibri"/>
                <a:cs typeface="Calibri"/>
              </a:rPr>
              <a:t> </a:t>
            </a:r>
            <a:r>
              <a:rPr lang="en-US" sz="2400" b="0" i="0" u="none" strike="noStrike">
                <a:solidFill>
                  <a:srgbClr val="1F2C8F"/>
                </a:solidFill>
                <a:effectLst/>
                <a:latin typeface="Calibri"/>
                <a:cs typeface="Calibri"/>
              </a:rPr>
              <a:t>Review ID, Rating</a:t>
            </a:r>
            <a:r>
              <a:rPr lang="en-US" sz="2400">
                <a:solidFill>
                  <a:srgbClr val="1F2C8F"/>
                </a:solidFill>
                <a:latin typeface="Calibri"/>
                <a:cs typeface="Calibri"/>
              </a:rPr>
              <a:t>,</a:t>
            </a:r>
            <a:r>
              <a:rPr lang="en-US" sz="2400" b="0" i="0" u="none" strike="noStrike">
                <a:solidFill>
                  <a:srgbClr val="1F2C8F"/>
                </a:solidFill>
                <a:effectLst/>
                <a:latin typeface="Calibri"/>
                <a:cs typeface="Calibri"/>
              </a:rPr>
              <a:t> Reviewer’s origin, and which Disneyland park they visited</a:t>
            </a:r>
            <a:r>
              <a:rPr lang="en-US" sz="2400" b="0" i="0">
                <a:solidFill>
                  <a:srgbClr val="1F2C8F"/>
                </a:solidFill>
                <a:effectLst/>
                <a:latin typeface="Calibri"/>
                <a:cs typeface="Calibri"/>
              </a:rPr>
              <a:t>​</a:t>
            </a:r>
          </a:p>
          <a:p>
            <a:pPr algn="l" rtl="0" fontAlgn="base">
              <a:buFont typeface="Arial" panose="020B0604020202020204" pitchFamily="34" charset="0"/>
              <a:buChar char="•"/>
            </a:pPr>
            <a:r>
              <a:rPr lang="en-US" sz="2400">
                <a:solidFill>
                  <a:srgbClr val="1F2C8F"/>
                </a:solidFill>
                <a:latin typeface="Calibri"/>
                <a:cs typeface="Calibri"/>
              </a:rPr>
              <a:t>Instances(train, test split): 80% for training, 20% for testing</a:t>
            </a:r>
            <a:endParaRPr lang="en-US" sz="1800" b="0" i="0">
              <a:solidFill>
                <a:srgbClr val="1F2C8F"/>
              </a:solidFill>
              <a:effectLst/>
              <a:latin typeface="Calibri"/>
              <a:cs typeface="Calibri"/>
            </a:endParaRPr>
          </a:p>
          <a:p>
            <a:pPr algn="l" rtl="0" fontAlgn="base">
              <a:buFont typeface="Arial" panose="020B0604020202020204" pitchFamily="34" charset="0"/>
              <a:buChar char="•"/>
            </a:pPr>
            <a:r>
              <a:rPr lang="en-US" sz="2400" b="0" i="0">
                <a:solidFill>
                  <a:srgbClr val="1F2C8F"/>
                </a:solidFill>
                <a:effectLst/>
                <a:latin typeface="Calibri"/>
                <a:cs typeface="Calibri"/>
              </a:rPr>
              <a:t>Size: 42,565 reviews (31.2MB)</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2</a:t>
            </a:fld>
            <a:endParaRPr lang="en-US"/>
          </a:p>
        </p:txBody>
      </p:sp>
      <p:pic>
        <p:nvPicPr>
          <p:cNvPr id="1028" name="Picture 4" descr="Image result for cool disney characters stitch gifs | Lilo and stitch  characters, Stitch drawing, Cute disney wallpaper">
            <a:extLst>
              <a:ext uri="{FF2B5EF4-FFF2-40B4-BE49-F238E27FC236}">
                <a16:creationId xmlns:a16="http://schemas.microsoft.com/office/drawing/2014/main" id="{2E0854C1-A6DE-667E-A8F2-B7EF51025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6989" y="4322989"/>
            <a:ext cx="2535011" cy="2535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22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a:xfrm>
            <a:off x="758952" y="385836"/>
            <a:ext cx="10671048" cy="768096"/>
          </a:xfrm>
        </p:spPr>
        <p:txBody>
          <a:bodyPr/>
          <a:lstStyle/>
          <a:p>
            <a:r>
              <a:rPr lang="en-US">
                <a:latin typeface="Arial Black" panose="020B0604020202020204" pitchFamily="34" charset="0"/>
                <a:cs typeface="Arial Black" panose="020B0604020202020204" pitchFamily="34" charset="0"/>
              </a:rPr>
              <a:t>OBJECTIVE</a:t>
            </a:r>
            <a:endParaRPr lang="en-US" sz="4400" b="1">
              <a:solidFill>
                <a:schemeClr val="accent6"/>
              </a:solidFill>
              <a:latin typeface="Arial Black" panose="020B0604020202020204" pitchFamily="34" charset="0"/>
              <a:cs typeface="Arial Black" panose="020B0604020202020204" pitchFamily="34" charset="0"/>
            </a:endParaRPr>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3</a:t>
            </a:fld>
            <a:endParaRPr lang="en-US"/>
          </a:p>
        </p:txBody>
      </p:sp>
      <p:sp>
        <p:nvSpPr>
          <p:cNvPr id="4" name="TextBox 3">
            <a:extLst>
              <a:ext uri="{FF2B5EF4-FFF2-40B4-BE49-F238E27FC236}">
                <a16:creationId xmlns:a16="http://schemas.microsoft.com/office/drawing/2014/main" id="{3A4AA3A6-D725-F09B-F91E-EA84F2424C0D}"/>
              </a:ext>
            </a:extLst>
          </p:cNvPr>
          <p:cNvSpPr txBox="1"/>
          <p:nvPr/>
        </p:nvSpPr>
        <p:spPr>
          <a:xfrm>
            <a:off x="5181600" y="1129695"/>
            <a:ext cx="1828800" cy="1828800"/>
          </a:xfrm>
          <a:prstGeom prst="rect">
            <a:avLst/>
          </a:prstGeom>
          <a:noFill/>
        </p:spPr>
        <p:txBody>
          <a:bodyPr wrap="square" rtlCol="0">
            <a:spAutoFit/>
          </a:bodyPr>
          <a:lstStyle/>
          <a:p>
            <a:pPr algn="l"/>
            <a:endParaRPr lang="en-US"/>
          </a:p>
        </p:txBody>
      </p:sp>
      <p:sp>
        <p:nvSpPr>
          <p:cNvPr id="5" name="Content Placeholder 2">
            <a:extLst>
              <a:ext uri="{FF2B5EF4-FFF2-40B4-BE49-F238E27FC236}">
                <a16:creationId xmlns:a16="http://schemas.microsoft.com/office/drawing/2014/main" id="{ED19EC31-625D-7E8C-9B29-B34A3FDDF8B9}"/>
              </a:ext>
            </a:extLst>
          </p:cNvPr>
          <p:cNvSpPr txBox="1">
            <a:spLocks noGrp="1"/>
          </p:cNvSpPr>
          <p:nvPr>
            <p:ph sz="half" idx="1"/>
          </p:nvPr>
        </p:nvSpPr>
        <p:spPr>
          <a:xfrm>
            <a:off x="131557" y="1025545"/>
            <a:ext cx="11804135" cy="5327687"/>
          </a:xfrm>
          <a:prstGeom prst="rect">
            <a:avLst/>
          </a:prstGeom>
        </p:spPr>
        <p:txBody>
          <a:bodyPr vert="horz" lIns="91440" tIns="45720" rIns="91440" bIns="45720" rtlCol="0" anchor="t">
            <a:norm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7345" indent="-347345"/>
            <a:endParaRPr lang="en-US">
              <a:cs typeface="Calibri"/>
            </a:endParaRPr>
          </a:p>
          <a:p>
            <a:pPr marL="347345" indent="-347345"/>
            <a:r>
              <a:rPr lang="en-US" sz="2800">
                <a:solidFill>
                  <a:srgbClr val="1F2C8F"/>
                </a:solidFill>
                <a:latin typeface="Sabon Next LT"/>
                <a:cs typeface="Calibri"/>
              </a:rPr>
              <a:t>An attempt to perform sentiment analysis on Disneyland reviews using various language processing (NLP) techniques and machine learning models. </a:t>
            </a:r>
          </a:p>
          <a:p>
            <a:pPr marL="347345" indent="-347345"/>
            <a:r>
              <a:rPr lang="en-US" sz="2800">
                <a:solidFill>
                  <a:srgbClr val="1F2C8F"/>
                </a:solidFill>
                <a:latin typeface="Sabon Next LT"/>
                <a:cs typeface="Calibri"/>
              </a:rPr>
              <a:t>This project provides a comprehensive analysis of Disneyland reviews and offers valuable insights into customer satisfaction and experience. </a:t>
            </a:r>
          </a:p>
          <a:p>
            <a:pPr marL="347345" indent="-347345"/>
            <a:r>
              <a:rPr lang="en-US" sz="2800">
                <a:cs typeface="Sabon Next LT"/>
              </a:rPr>
              <a:t>The project covers several aspects, including exploratory data analysis (EDA), </a:t>
            </a:r>
            <a:r>
              <a:rPr lang="en-US" sz="2800" err="1">
                <a:cs typeface="Sabon Next LT"/>
              </a:rPr>
              <a:t>Wordcloud</a:t>
            </a:r>
            <a:r>
              <a:rPr lang="en-US" sz="2800">
                <a:cs typeface="Sabon Next LT"/>
              </a:rPr>
              <a:t>, sentiment analysis using VADER, </a:t>
            </a:r>
            <a:r>
              <a:rPr lang="en-US" sz="2800" err="1">
                <a:cs typeface="Sabon Next LT"/>
              </a:rPr>
              <a:t>TextBlob</a:t>
            </a:r>
            <a:r>
              <a:rPr lang="en-US" sz="2800">
                <a:cs typeface="Sabon Next LT"/>
              </a:rPr>
              <a:t>, and Hugging Face, and sentiment classification using logistic regression models.</a:t>
            </a:r>
          </a:p>
          <a:p>
            <a:pPr marL="347345" indent="-347345"/>
            <a:endParaRPr lang="en-US" sz="2800">
              <a:cs typeface="Calibri"/>
            </a:endParaRPr>
          </a:p>
          <a:p>
            <a:pPr marL="347345" indent="-347345"/>
            <a:endParaRPr lang="en-US">
              <a:cs typeface="Calibri"/>
            </a:endParaRPr>
          </a:p>
        </p:txBody>
      </p:sp>
    </p:spTree>
    <p:extLst>
      <p:ext uri="{BB962C8B-B14F-4D97-AF65-F5344CB8AC3E}">
        <p14:creationId xmlns:p14="http://schemas.microsoft.com/office/powerpoint/2010/main" val="2903841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a:xfrm>
            <a:off x="50830" y="224199"/>
            <a:ext cx="10671048" cy="768096"/>
          </a:xfrm>
        </p:spPr>
        <p:txBody>
          <a:bodyPr/>
          <a:lstStyle/>
          <a:p>
            <a:r>
              <a:rPr lang="en-US" sz="4400" b="1">
                <a:solidFill>
                  <a:schemeClr val="accent6"/>
                </a:solidFill>
                <a:latin typeface="Arial Black" panose="020B0604020202020204" pitchFamily="34" charset="0"/>
                <a:cs typeface="Arial Black" panose="020B0604020202020204" pitchFamily="34" charset="0"/>
              </a:rPr>
              <a:t>EDA</a:t>
            </a:r>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4</a:t>
            </a:fld>
            <a:endParaRPr lang="en-US"/>
          </a:p>
        </p:txBody>
      </p:sp>
      <p:pic>
        <p:nvPicPr>
          <p:cNvPr id="4" name="Picture 8" descr="Chart, bar chart&#10;&#10;Description automatically generated">
            <a:extLst>
              <a:ext uri="{FF2B5EF4-FFF2-40B4-BE49-F238E27FC236}">
                <a16:creationId xmlns:a16="http://schemas.microsoft.com/office/drawing/2014/main" id="{AEC4BE79-85B0-A102-80CC-077C4D6815BA}"/>
              </a:ext>
            </a:extLst>
          </p:cNvPr>
          <p:cNvPicPr>
            <a:picLocks noChangeAspect="1"/>
          </p:cNvPicPr>
          <p:nvPr/>
        </p:nvPicPr>
        <p:blipFill>
          <a:blip r:embed="rId2"/>
          <a:stretch>
            <a:fillRect/>
          </a:stretch>
        </p:blipFill>
        <p:spPr>
          <a:xfrm>
            <a:off x="6434632" y="406668"/>
            <a:ext cx="5212156" cy="3434671"/>
          </a:xfrm>
          <a:prstGeom prst="rect">
            <a:avLst/>
          </a:prstGeom>
        </p:spPr>
      </p:pic>
      <p:sp>
        <p:nvSpPr>
          <p:cNvPr id="6" name="Content Placeholder 2">
            <a:extLst>
              <a:ext uri="{FF2B5EF4-FFF2-40B4-BE49-F238E27FC236}">
                <a16:creationId xmlns:a16="http://schemas.microsoft.com/office/drawing/2014/main" id="{1FFCF397-EC8E-BC54-7554-1BC2B434E183}"/>
              </a:ext>
            </a:extLst>
          </p:cNvPr>
          <p:cNvSpPr>
            <a:spLocks noGrp="1"/>
          </p:cNvSpPr>
          <p:nvPr>
            <p:ph sz="half" idx="1"/>
          </p:nvPr>
        </p:nvSpPr>
        <p:spPr>
          <a:xfrm>
            <a:off x="758952" y="1499811"/>
            <a:ext cx="4708943" cy="5059106"/>
          </a:xfrm>
        </p:spPr>
        <p:txBody>
          <a:bodyPr vert="horz" lIns="91440" tIns="45720" rIns="91440" bIns="45720" rtlCol="0" anchor="t">
            <a:normAutofit/>
          </a:bodyPr>
          <a:lstStyle/>
          <a:p>
            <a:pPr marL="347345" indent="-347345"/>
            <a:r>
              <a:rPr lang="en-US" sz="2800">
                <a:cs typeface="Calibri"/>
              </a:rPr>
              <a:t>In our exploratory data analysis, we paid close attention to the location of reviews, as well as the average ratings of the three parks per year.  We also created frequency metrics for out-of-country visitors. </a:t>
            </a:r>
            <a:endParaRPr lang="en-US" sz="2800">
              <a:cs typeface="Sabon Next LT"/>
            </a:endParaRPr>
          </a:p>
        </p:txBody>
      </p:sp>
      <p:pic>
        <p:nvPicPr>
          <p:cNvPr id="9" name="Picture 10" descr="Chart, waterfall chart&#10;&#10;Description automatically generated">
            <a:extLst>
              <a:ext uri="{FF2B5EF4-FFF2-40B4-BE49-F238E27FC236}">
                <a16:creationId xmlns:a16="http://schemas.microsoft.com/office/drawing/2014/main" id="{54881F46-BD18-2C2E-C3BC-74C640EF6FF7}"/>
              </a:ext>
            </a:extLst>
          </p:cNvPr>
          <p:cNvPicPr>
            <a:picLocks noChangeAspect="1"/>
          </p:cNvPicPr>
          <p:nvPr/>
        </p:nvPicPr>
        <p:blipFill rotWithShape="1">
          <a:blip r:embed="rId3"/>
          <a:srcRect r="32063" b="-1"/>
          <a:stretch/>
        </p:blipFill>
        <p:spPr>
          <a:xfrm>
            <a:off x="6492726" y="4028011"/>
            <a:ext cx="5149847" cy="2668397"/>
          </a:xfrm>
          <a:prstGeom prst="rect">
            <a:avLst/>
          </a:prstGeom>
        </p:spPr>
      </p:pic>
    </p:spTree>
    <p:extLst>
      <p:ext uri="{BB962C8B-B14F-4D97-AF65-F5344CB8AC3E}">
        <p14:creationId xmlns:p14="http://schemas.microsoft.com/office/powerpoint/2010/main" val="594781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a:xfrm>
            <a:off x="758952" y="385836"/>
            <a:ext cx="10671048" cy="768096"/>
          </a:xfrm>
        </p:spPr>
        <p:txBody>
          <a:bodyPr/>
          <a:lstStyle/>
          <a:p>
            <a:r>
              <a:rPr lang="en-US" sz="4400" b="1" err="1">
                <a:solidFill>
                  <a:schemeClr val="accent6"/>
                </a:solidFill>
                <a:latin typeface="Arial Black" panose="020B0604020202020204" pitchFamily="34" charset="0"/>
                <a:cs typeface="Arial Black" panose="020B0604020202020204" pitchFamily="34" charset="0"/>
              </a:rPr>
              <a:t>eda</a:t>
            </a:r>
            <a:endParaRPr lang="en-US" sz="4400" b="1">
              <a:solidFill>
                <a:schemeClr val="accent6"/>
              </a:solidFill>
              <a:latin typeface="Arial Black" panose="020B0604020202020204" pitchFamily="34" charset="0"/>
              <a:cs typeface="Arial Black" panose="020B0604020202020204" pitchFamily="34" charset="0"/>
            </a:endParaRPr>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5</a:t>
            </a:fld>
            <a:endParaRPr lang="en-US"/>
          </a:p>
        </p:txBody>
      </p:sp>
      <p:sp>
        <p:nvSpPr>
          <p:cNvPr id="4" name="TextBox 3">
            <a:extLst>
              <a:ext uri="{FF2B5EF4-FFF2-40B4-BE49-F238E27FC236}">
                <a16:creationId xmlns:a16="http://schemas.microsoft.com/office/drawing/2014/main" id="{51FAADF6-73E8-2E25-3067-63F6FAA596B1}"/>
              </a:ext>
            </a:extLst>
          </p:cNvPr>
          <p:cNvSpPr txBox="1"/>
          <p:nvPr/>
        </p:nvSpPr>
        <p:spPr>
          <a:xfrm>
            <a:off x="569068" y="1446417"/>
            <a:ext cx="396771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a:p>
            <a:r>
              <a:rPr lang="en-US">
                <a:cs typeface="Calibri"/>
              </a:rPr>
              <a:t>We learned vital information about Average Rating Over Time:</a:t>
            </a:r>
          </a:p>
          <a:p>
            <a:endParaRPr lang="en-US">
              <a:cs typeface="Calibri"/>
            </a:endParaRPr>
          </a:p>
          <a:p>
            <a:r>
              <a:rPr lang="en-US">
                <a:cs typeface="Calibri"/>
              </a:rPr>
              <a:t>California keeps a rating of 4.41/5</a:t>
            </a:r>
          </a:p>
          <a:p>
            <a:r>
              <a:rPr lang="en-US">
                <a:cs typeface="Calibri"/>
              </a:rPr>
              <a:t>Hong Kong keeps a score of 4.20/5</a:t>
            </a:r>
          </a:p>
          <a:p>
            <a:r>
              <a:rPr lang="en-US">
                <a:cs typeface="Calibri"/>
              </a:rPr>
              <a:t>Lastly Paris' score is 3.96/5</a:t>
            </a:r>
          </a:p>
          <a:p>
            <a:endParaRPr lang="en-US">
              <a:cs typeface="Calibri"/>
            </a:endParaRPr>
          </a:p>
          <a:p>
            <a:r>
              <a:rPr lang="en-US">
                <a:cs typeface="Calibri"/>
              </a:rPr>
              <a:t>This meant there was a positive comment in the ratings, which we could further prove as we test our models. </a:t>
            </a:r>
          </a:p>
          <a:p>
            <a:endParaRPr lang="en-US">
              <a:cs typeface="Calibri"/>
            </a:endParaRPr>
          </a:p>
          <a:p>
            <a:endParaRPr lang="en-US">
              <a:cs typeface="Calibri"/>
            </a:endParaRPr>
          </a:p>
        </p:txBody>
      </p:sp>
      <p:pic>
        <p:nvPicPr>
          <p:cNvPr id="5" name="Picture 11" descr="Chart, line chart&#10;&#10;Description automatically generated">
            <a:extLst>
              <a:ext uri="{FF2B5EF4-FFF2-40B4-BE49-F238E27FC236}">
                <a16:creationId xmlns:a16="http://schemas.microsoft.com/office/drawing/2014/main" id="{72E77B21-F860-506E-B996-13FD21D8BBBC}"/>
              </a:ext>
            </a:extLst>
          </p:cNvPr>
          <p:cNvPicPr>
            <a:picLocks noChangeAspect="1"/>
          </p:cNvPicPr>
          <p:nvPr/>
        </p:nvPicPr>
        <p:blipFill rotWithShape="1">
          <a:blip r:embed="rId2"/>
          <a:srcRect l="9855" r="4348" b="189"/>
          <a:stretch/>
        </p:blipFill>
        <p:spPr>
          <a:xfrm>
            <a:off x="4475207" y="1153932"/>
            <a:ext cx="7206253" cy="4275487"/>
          </a:xfrm>
          <a:prstGeom prst="rect">
            <a:avLst/>
          </a:prstGeom>
        </p:spPr>
      </p:pic>
    </p:spTree>
    <p:extLst>
      <p:ext uri="{BB962C8B-B14F-4D97-AF65-F5344CB8AC3E}">
        <p14:creationId xmlns:p14="http://schemas.microsoft.com/office/powerpoint/2010/main" val="922779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a:xfrm>
            <a:off x="619451" y="861151"/>
            <a:ext cx="3932237" cy="920827"/>
          </a:xfrm>
        </p:spPr>
        <p:txBody>
          <a:bodyPr vert="horz" lIns="91440" tIns="45720" rIns="91440" bIns="45720" rtlCol="0" anchor="b">
            <a:normAutofit/>
          </a:bodyPr>
          <a:lstStyle/>
          <a:p>
            <a:r>
              <a:rPr lang="en-US" b="1" kern="1200" cap="all" baseline="0">
                <a:latin typeface="+mj-lt"/>
                <a:ea typeface="+mj-ea"/>
                <a:cs typeface="+mj-cs"/>
              </a:rPr>
              <a:t>Word cloud</a:t>
            </a:r>
          </a:p>
        </p:txBody>
      </p:sp>
      <p:pic>
        <p:nvPicPr>
          <p:cNvPr id="4" name="Picture 4" descr="A picture containing text, newspaper&#10;&#10;Description automatically generated">
            <a:extLst>
              <a:ext uri="{FF2B5EF4-FFF2-40B4-BE49-F238E27FC236}">
                <a16:creationId xmlns:a16="http://schemas.microsoft.com/office/drawing/2014/main" id="{D14858B4-2FD6-0262-0F81-D8655D85599F}"/>
              </a:ext>
            </a:extLst>
          </p:cNvPr>
          <p:cNvPicPr>
            <a:picLocks noChangeAspect="1"/>
          </p:cNvPicPr>
          <p:nvPr/>
        </p:nvPicPr>
        <p:blipFill>
          <a:blip r:embed="rId2"/>
          <a:stretch>
            <a:fillRect/>
          </a:stretch>
        </p:blipFill>
        <p:spPr>
          <a:xfrm>
            <a:off x="4834320" y="1238538"/>
            <a:ext cx="6869934" cy="4426483"/>
          </a:xfrm>
          <a:prstGeom prst="rect">
            <a:avLst/>
          </a:prstGeom>
          <a:noFill/>
        </p:spPr>
      </p:pic>
      <p:sp>
        <p:nvSpPr>
          <p:cNvPr id="3" name="TextBox 2">
            <a:extLst>
              <a:ext uri="{FF2B5EF4-FFF2-40B4-BE49-F238E27FC236}">
                <a16:creationId xmlns:a16="http://schemas.microsoft.com/office/drawing/2014/main" id="{5CDBC8AF-3422-CE8F-FB6E-D1AD429563F5}"/>
              </a:ext>
            </a:extLst>
          </p:cNvPr>
          <p:cNvSpPr txBox="1"/>
          <p:nvPr/>
        </p:nvSpPr>
        <p:spPr>
          <a:xfrm>
            <a:off x="233861" y="2057400"/>
            <a:ext cx="4538164" cy="3609613"/>
          </a:xfrm>
          <a:prstGeom prst="rect">
            <a:avLst/>
          </a:prstGeom>
        </p:spPr>
        <p:txBody>
          <a:bodyPr vert="horz" lIns="91440" tIns="45720" rIns="91440" bIns="45720" rtlCol="0" anchor="t">
            <a:noAutofit/>
          </a:bodyPr>
          <a:lstStyle/>
          <a:p>
            <a:pPr defTabSz="914400">
              <a:spcBef>
                <a:spcPts val="360"/>
              </a:spcBef>
            </a:pPr>
            <a:r>
              <a:rPr lang="en-US" sz="2800" kern="1200">
                <a:solidFill>
                  <a:schemeClr val="accent6"/>
                </a:solidFill>
                <a:latin typeface="+mn-lt"/>
                <a:ea typeface="+mn-ea"/>
                <a:cs typeface="+mn-cs"/>
              </a:rPr>
              <a:t>Using the English lexicon as a base, we loaded in our reviews. From this,  we used Spacy and NLTK to create 382 different </a:t>
            </a:r>
            <a:r>
              <a:rPr lang="en-US" sz="2800" kern="1200" err="1">
                <a:solidFill>
                  <a:schemeClr val="accent6"/>
                </a:solidFill>
                <a:latin typeface="+mn-lt"/>
                <a:ea typeface="+mn-ea"/>
                <a:cs typeface="+mn-cs"/>
              </a:rPr>
              <a:t>Stopwords</a:t>
            </a:r>
            <a:r>
              <a:rPr lang="en-US" sz="2800" kern="1200">
                <a:solidFill>
                  <a:schemeClr val="accent6"/>
                </a:solidFill>
                <a:latin typeface="+mn-lt"/>
                <a:ea typeface="+mn-ea"/>
                <a:cs typeface="+mn-cs"/>
              </a:rPr>
              <a:t>.</a:t>
            </a:r>
            <a:endParaRPr lang="en-US" sz="2800" kern="1200">
              <a:solidFill>
                <a:schemeClr val="accent6"/>
              </a:solidFill>
              <a:latin typeface="+mn-lt"/>
              <a:cs typeface="Sabon Next LT"/>
            </a:endParaRPr>
          </a:p>
          <a:p>
            <a:pPr defTabSz="914400">
              <a:spcBef>
                <a:spcPts val="360"/>
              </a:spcBef>
            </a:pPr>
            <a:r>
              <a:rPr lang="en-US" sz="2800" kern="1200">
                <a:solidFill>
                  <a:schemeClr val="accent6"/>
                </a:solidFill>
                <a:latin typeface="+mn-lt"/>
                <a:ea typeface="+mn-ea"/>
                <a:cs typeface="+mn-cs"/>
              </a:rPr>
              <a:t>Creating Word Clouds for each rating category to visualize the most frequently used words in the reviews</a:t>
            </a:r>
            <a:endParaRPr lang="en-US" sz="2800" kern="1200">
              <a:solidFill>
                <a:schemeClr val="accent6"/>
              </a:solidFill>
              <a:latin typeface="+mn-lt"/>
              <a:cs typeface="Sabon Next LT"/>
            </a:endParaRPr>
          </a:p>
          <a:p>
            <a:pPr defTabSz="914400">
              <a:spcBef>
                <a:spcPts val="360"/>
              </a:spcBef>
            </a:pPr>
            <a:endParaRPr lang="en-US" sz="2800" kern="1200">
              <a:solidFill>
                <a:schemeClr val="accent6"/>
              </a:solidFill>
              <a:latin typeface="+mn-lt"/>
              <a:cs typeface="Sabon Next LT"/>
            </a:endParaRPr>
          </a:p>
          <a:p>
            <a:pPr defTabSz="914400">
              <a:spcBef>
                <a:spcPts val="360"/>
              </a:spcBef>
            </a:pPr>
            <a:endParaRPr lang="en-US" sz="1600" kern="1200">
              <a:solidFill>
                <a:schemeClr val="accent6"/>
              </a:solidFill>
              <a:latin typeface="+mn-lt"/>
              <a:ea typeface="+mn-ea"/>
              <a:cs typeface="+mn-cs"/>
            </a:endParaRPr>
          </a:p>
        </p:txBody>
      </p:sp>
      <p:sp>
        <p:nvSpPr>
          <p:cNvPr id="12" name="Footer Placeholder 4">
            <a:extLst>
              <a:ext uri="{FF2B5EF4-FFF2-40B4-BE49-F238E27FC236}">
                <a16:creationId xmlns:a16="http://schemas.microsoft.com/office/drawing/2014/main" id="{5AEAC875-5A80-C05E-E815-A043D8FEA958}"/>
              </a:ext>
            </a:extLst>
          </p:cNvPr>
          <p:cNvSpPr>
            <a:spLocks noGrp="1"/>
          </p:cNvSpPr>
          <p:nvPr>
            <p:ph type="ftr" sz="quarter" idx="11"/>
          </p:nvPr>
        </p:nvSpPr>
        <p:spPr>
          <a:xfrm>
            <a:off x="621792" y="457200"/>
            <a:ext cx="3200400" cy="274320"/>
          </a:xfrm>
        </p:spPr>
        <p:txBody>
          <a:bodyPr/>
          <a:lstStyle/>
          <a:p>
            <a:pPr>
              <a:spcAft>
                <a:spcPts val="600"/>
              </a:spcAft>
            </a:pPr>
            <a:r>
              <a:rPr lang="en-US">
                <a:latin typeface="Arial"/>
                <a:cs typeface="Arial"/>
              </a:rPr>
              <a:t>Disneyland Reviews Analysis</a:t>
            </a:r>
            <a:endParaRPr lang="en-US"/>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a:xfrm>
            <a:off x="10945368" y="457200"/>
            <a:ext cx="987552" cy="274320"/>
          </a:xfrm>
        </p:spPr>
        <p:txBody>
          <a:bodyPr vert="horz" lIns="91440" tIns="45720" rIns="91440" bIns="45720" rtlCol="0" anchor="ctr">
            <a:normAutofit/>
          </a:bodyPr>
          <a:lstStyle/>
          <a:p>
            <a:pPr>
              <a:spcAft>
                <a:spcPts val="600"/>
              </a:spcAft>
            </a:pPr>
            <a:fld id="{48F63A3B-78C7-47BE-AE5E-E10140E04643}" type="slidenum">
              <a:rPr lang="en-US" smtClean="0"/>
              <a:pPr>
                <a:spcAft>
                  <a:spcPts val="600"/>
                </a:spcAft>
              </a:pPr>
              <a:t>6</a:t>
            </a:fld>
            <a:endParaRPr lang="en-US"/>
          </a:p>
        </p:txBody>
      </p:sp>
    </p:spTree>
    <p:extLst>
      <p:ext uri="{BB962C8B-B14F-4D97-AF65-F5344CB8AC3E}">
        <p14:creationId xmlns:p14="http://schemas.microsoft.com/office/powerpoint/2010/main" val="3646843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B3DEA-5084-4B06-1598-46BB547B6633}"/>
              </a:ext>
            </a:extLst>
          </p:cNvPr>
          <p:cNvSpPr>
            <a:spLocks noGrp="1"/>
          </p:cNvSpPr>
          <p:nvPr>
            <p:ph type="title"/>
          </p:nvPr>
        </p:nvSpPr>
        <p:spPr>
          <a:xfrm>
            <a:off x="839788" y="457200"/>
            <a:ext cx="3932237" cy="1600200"/>
          </a:xfrm>
        </p:spPr>
        <p:txBody>
          <a:bodyPr anchor="b">
            <a:normAutofit/>
          </a:bodyPr>
          <a:lstStyle/>
          <a:p>
            <a:r>
              <a:rPr lang="en-US" err="1"/>
              <a:t>NLtk</a:t>
            </a:r>
          </a:p>
        </p:txBody>
      </p:sp>
      <p:pic>
        <p:nvPicPr>
          <p:cNvPr id="13" name="Picture 13" descr="Chart, line chart&#10;&#10;Description automatically generated">
            <a:extLst>
              <a:ext uri="{FF2B5EF4-FFF2-40B4-BE49-F238E27FC236}">
                <a16:creationId xmlns:a16="http://schemas.microsoft.com/office/drawing/2014/main" id="{3F775F8B-8931-D2B2-A7B7-6AC2F33C05BA}"/>
              </a:ext>
            </a:extLst>
          </p:cNvPr>
          <p:cNvPicPr>
            <a:picLocks noChangeAspect="1"/>
          </p:cNvPicPr>
          <p:nvPr/>
        </p:nvPicPr>
        <p:blipFill>
          <a:blip r:embed="rId2"/>
          <a:stretch>
            <a:fillRect/>
          </a:stretch>
        </p:blipFill>
        <p:spPr>
          <a:xfrm>
            <a:off x="4881751" y="858895"/>
            <a:ext cx="6820978" cy="5406106"/>
          </a:xfrm>
          <a:prstGeom prst="rect">
            <a:avLst/>
          </a:prstGeom>
          <a:noFill/>
        </p:spPr>
      </p:pic>
      <p:sp>
        <p:nvSpPr>
          <p:cNvPr id="3" name="Content Placeholder 2">
            <a:extLst>
              <a:ext uri="{FF2B5EF4-FFF2-40B4-BE49-F238E27FC236}">
                <a16:creationId xmlns:a16="http://schemas.microsoft.com/office/drawing/2014/main" id="{DF420428-9A69-DCDD-E68F-44A2D900DE68}"/>
              </a:ext>
            </a:extLst>
          </p:cNvPr>
          <p:cNvSpPr>
            <a:spLocks noGrp="1"/>
          </p:cNvSpPr>
          <p:nvPr>
            <p:ph type="body" sz="half" idx="2"/>
          </p:nvPr>
        </p:nvSpPr>
        <p:spPr>
          <a:xfrm>
            <a:off x="839788" y="2057400"/>
            <a:ext cx="3932237" cy="3811588"/>
          </a:xfrm>
        </p:spPr>
        <p:txBody>
          <a:bodyPr vert="horz" lIns="91440" tIns="45720" rIns="91440" bIns="45720" rtlCol="0" anchor="t">
            <a:normAutofit/>
          </a:bodyPr>
          <a:lstStyle/>
          <a:p>
            <a:pPr marL="347345" indent="-347345">
              <a:buChar char="•"/>
            </a:pPr>
            <a:r>
              <a:rPr lang="en-US"/>
              <a:t>Using NLTK library to show which word was frequently using in the comment and from there we get the general sentiment analysis and remove some character, punctuation and </a:t>
            </a:r>
            <a:r>
              <a:rPr lang="en-US" err="1"/>
              <a:t>stopword</a:t>
            </a:r>
            <a:r>
              <a:rPr lang="en-US"/>
              <a:t>. </a:t>
            </a:r>
          </a:p>
          <a:p>
            <a:pPr marL="347345" indent="-347345"/>
            <a:endParaRPr lang="en-US"/>
          </a:p>
          <a:p>
            <a:pPr marL="347345" indent="-347345"/>
            <a:endParaRPr lang="en-US"/>
          </a:p>
        </p:txBody>
      </p:sp>
      <p:sp>
        <p:nvSpPr>
          <p:cNvPr id="4" name="Footer Placeholder 3">
            <a:extLst>
              <a:ext uri="{FF2B5EF4-FFF2-40B4-BE49-F238E27FC236}">
                <a16:creationId xmlns:a16="http://schemas.microsoft.com/office/drawing/2014/main" id="{15C935A7-9641-1C86-E111-936694B314D3}"/>
              </a:ext>
            </a:extLst>
          </p:cNvPr>
          <p:cNvSpPr>
            <a:spLocks noGrp="1"/>
          </p:cNvSpPr>
          <p:nvPr>
            <p:ph type="ftr" sz="quarter" idx="11"/>
          </p:nvPr>
        </p:nvSpPr>
        <p:spPr>
          <a:xfrm>
            <a:off x="621792" y="457200"/>
            <a:ext cx="3200400" cy="274320"/>
          </a:xfrm>
        </p:spPr>
        <p:txBody>
          <a:bodyPr anchor="ctr">
            <a:normAutofit/>
          </a:bodyPr>
          <a:lstStyle/>
          <a:p>
            <a:r>
              <a:rPr lang="en-US">
                <a:latin typeface="Arial"/>
                <a:cs typeface="Arial"/>
              </a:rPr>
              <a:t>Disneyland Reviews Analysis</a:t>
            </a:r>
            <a:endParaRPr lang="en-US"/>
          </a:p>
          <a:p>
            <a:pPr>
              <a:spcAft>
                <a:spcPts val="600"/>
              </a:spcAft>
            </a:pPr>
            <a:endParaRPr lang="en-US"/>
          </a:p>
        </p:txBody>
      </p:sp>
      <p:sp>
        <p:nvSpPr>
          <p:cNvPr id="5" name="Slide Number Placeholder 4">
            <a:extLst>
              <a:ext uri="{FF2B5EF4-FFF2-40B4-BE49-F238E27FC236}">
                <a16:creationId xmlns:a16="http://schemas.microsoft.com/office/drawing/2014/main" id="{A2AFA960-8CD2-9EFA-C8C1-3538B0D85F6E}"/>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7</a:t>
            </a:fld>
            <a:endParaRPr lang="en-US"/>
          </a:p>
        </p:txBody>
      </p:sp>
      <p:pic>
        <p:nvPicPr>
          <p:cNvPr id="2050" name="Picture 2" descr="Disney Movie Smile Sticker by Walt Disney Studios for iOS &amp; Android | GIPHY">
            <a:extLst>
              <a:ext uri="{FF2B5EF4-FFF2-40B4-BE49-F238E27FC236}">
                <a16:creationId xmlns:a16="http://schemas.microsoft.com/office/drawing/2014/main" id="{34AEBE22-E2C5-5F61-201A-B77247360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396" y="3363685"/>
            <a:ext cx="2416629" cy="3624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089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00B42-EEFD-E721-AA06-58A915478B4E}"/>
              </a:ext>
            </a:extLst>
          </p:cNvPr>
          <p:cNvSpPr>
            <a:spLocks noGrp="1"/>
          </p:cNvSpPr>
          <p:nvPr>
            <p:ph type="title"/>
          </p:nvPr>
        </p:nvSpPr>
        <p:spPr>
          <a:xfrm>
            <a:off x="553224" y="112021"/>
            <a:ext cx="3932237" cy="1600200"/>
          </a:xfrm>
        </p:spPr>
        <p:txBody>
          <a:bodyPr/>
          <a:lstStyle/>
          <a:p>
            <a:r>
              <a:rPr lang="en-US"/>
              <a:t>NLTK</a:t>
            </a:r>
          </a:p>
        </p:txBody>
      </p:sp>
      <p:pic>
        <p:nvPicPr>
          <p:cNvPr id="7" name="Picture 7" descr="Chart&#10;&#10;Description automatically generated">
            <a:extLst>
              <a:ext uri="{FF2B5EF4-FFF2-40B4-BE49-F238E27FC236}">
                <a16:creationId xmlns:a16="http://schemas.microsoft.com/office/drawing/2014/main" id="{3EB8C6DB-995C-992B-F19B-41D9F236CBCF}"/>
              </a:ext>
            </a:extLst>
          </p:cNvPr>
          <p:cNvPicPr>
            <a:picLocks noGrp="1" noChangeAspect="1"/>
          </p:cNvPicPr>
          <p:nvPr>
            <p:ph idx="1"/>
          </p:nvPr>
        </p:nvPicPr>
        <p:blipFill>
          <a:blip r:embed="rId2"/>
          <a:stretch>
            <a:fillRect/>
          </a:stretch>
        </p:blipFill>
        <p:spPr>
          <a:xfrm>
            <a:off x="5072470" y="942228"/>
            <a:ext cx="6803943" cy="4351816"/>
          </a:xfrm>
        </p:spPr>
      </p:pic>
      <p:sp>
        <p:nvSpPr>
          <p:cNvPr id="4" name="Text Placeholder 3">
            <a:extLst>
              <a:ext uri="{FF2B5EF4-FFF2-40B4-BE49-F238E27FC236}">
                <a16:creationId xmlns:a16="http://schemas.microsoft.com/office/drawing/2014/main" id="{0E144DDE-8CFF-9C18-0F1E-78ABC5B8C8AD}"/>
              </a:ext>
            </a:extLst>
          </p:cNvPr>
          <p:cNvSpPr>
            <a:spLocks noGrp="1"/>
          </p:cNvSpPr>
          <p:nvPr>
            <p:ph type="body" sz="half" idx="2"/>
          </p:nvPr>
        </p:nvSpPr>
        <p:spPr/>
        <p:txBody>
          <a:bodyPr vert="horz" lIns="91440" tIns="45720" rIns="91440" bIns="45720" rtlCol="0" anchor="t">
            <a:normAutofit fontScale="92500" lnSpcReduction="20000"/>
          </a:bodyPr>
          <a:lstStyle/>
          <a:p>
            <a:endParaRPr lang="en-US" sz="2800">
              <a:cs typeface="Sabon Next LT"/>
            </a:endParaRPr>
          </a:p>
          <a:p>
            <a:r>
              <a:rPr lang="en-US" sz="2800">
                <a:cs typeface="Sabon Next LT"/>
              </a:rPr>
              <a:t>NLTK (Natural Language Toolkit) is a popular Python library used for natural language processing tasks such as sentiment analysis. NLTK's sentiment analysis module provides methods for extracting sentiment scores from text data.</a:t>
            </a:r>
          </a:p>
          <a:p>
            <a:endParaRPr lang="en-US" sz="2800">
              <a:cs typeface="Sabon Next LT"/>
            </a:endParaRPr>
          </a:p>
        </p:txBody>
      </p:sp>
      <p:sp>
        <p:nvSpPr>
          <p:cNvPr id="5" name="Footer Placeholder 4">
            <a:extLst>
              <a:ext uri="{FF2B5EF4-FFF2-40B4-BE49-F238E27FC236}">
                <a16:creationId xmlns:a16="http://schemas.microsoft.com/office/drawing/2014/main" id="{04D06966-9B44-33DB-7F64-648A68B23D34}"/>
              </a:ext>
            </a:extLst>
          </p:cNvPr>
          <p:cNvSpPr>
            <a:spLocks noGrp="1"/>
          </p:cNvSpPr>
          <p:nvPr>
            <p:ph type="ftr" sz="quarter" idx="11"/>
          </p:nvPr>
        </p:nvSpPr>
        <p:spPr>
          <a:xfrm>
            <a:off x="686920" y="320431"/>
            <a:ext cx="3200400" cy="274320"/>
          </a:xfrm>
        </p:spPr>
        <p:txBody>
          <a:bodyPr/>
          <a:lstStyle/>
          <a:p>
            <a:r>
              <a:rPr lang="en-US">
                <a:latin typeface="Arial"/>
                <a:cs typeface="Arial"/>
              </a:rPr>
              <a:t>Disneyland Reviews Analysis</a:t>
            </a:r>
            <a:endParaRPr lang="en-US"/>
          </a:p>
          <a:p>
            <a:endParaRPr lang="en-US"/>
          </a:p>
        </p:txBody>
      </p:sp>
      <p:sp>
        <p:nvSpPr>
          <p:cNvPr id="6" name="Slide Number Placeholder 5">
            <a:extLst>
              <a:ext uri="{FF2B5EF4-FFF2-40B4-BE49-F238E27FC236}">
                <a16:creationId xmlns:a16="http://schemas.microsoft.com/office/drawing/2014/main" id="{58CECB09-9C7C-07A9-375C-429F7F5B8F80}"/>
              </a:ext>
            </a:extLst>
          </p:cNvPr>
          <p:cNvSpPr>
            <a:spLocks noGrp="1"/>
          </p:cNvSpPr>
          <p:nvPr>
            <p:ph type="sldNum" sz="quarter" idx="12"/>
          </p:nvPr>
        </p:nvSpPr>
        <p:spPr/>
        <p:txBody>
          <a:bodyPr/>
          <a:lstStyle/>
          <a:p>
            <a:fld id="{48F63A3B-78C7-47BE-AE5E-E10140E04643}" type="slidenum">
              <a:rPr lang="en-US" dirty="0"/>
              <a:t>8</a:t>
            </a:fld>
            <a:endParaRPr lang="en-US"/>
          </a:p>
        </p:txBody>
      </p:sp>
    </p:spTree>
    <p:extLst>
      <p:ext uri="{BB962C8B-B14F-4D97-AF65-F5344CB8AC3E}">
        <p14:creationId xmlns:p14="http://schemas.microsoft.com/office/powerpoint/2010/main" val="2775916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67108-E316-40AE-D49A-A4118CDDFA23}"/>
              </a:ext>
            </a:extLst>
          </p:cNvPr>
          <p:cNvSpPr>
            <a:spLocks noGrp="1"/>
          </p:cNvSpPr>
          <p:nvPr>
            <p:ph type="title"/>
          </p:nvPr>
        </p:nvSpPr>
        <p:spPr>
          <a:xfrm>
            <a:off x="1861457" y="1925901"/>
            <a:ext cx="7620000" cy="768096"/>
          </a:xfrm>
        </p:spPr>
        <p:txBody>
          <a:bodyPr/>
          <a:lstStyle/>
          <a:p>
            <a:r>
              <a:rPr lang="en-US"/>
              <a:t>Vader and text blob</a:t>
            </a:r>
          </a:p>
        </p:txBody>
      </p:sp>
      <p:sp>
        <p:nvSpPr>
          <p:cNvPr id="3" name="Text Placeholder 2">
            <a:extLst>
              <a:ext uri="{FF2B5EF4-FFF2-40B4-BE49-F238E27FC236}">
                <a16:creationId xmlns:a16="http://schemas.microsoft.com/office/drawing/2014/main" id="{24413ACD-0E0F-E64C-9FE1-14C68DDCD428}"/>
              </a:ext>
            </a:extLst>
          </p:cNvPr>
          <p:cNvSpPr>
            <a:spLocks noGrp="1"/>
          </p:cNvSpPr>
          <p:nvPr>
            <p:ph type="body" idx="1"/>
          </p:nvPr>
        </p:nvSpPr>
        <p:spPr>
          <a:xfrm>
            <a:off x="2471057" y="2813304"/>
            <a:ext cx="6400800" cy="512064"/>
          </a:xfrm>
        </p:spPr>
        <p:txBody>
          <a:bodyPr/>
          <a:lstStyle/>
          <a:p>
            <a:r>
              <a:rPr lang="en-US"/>
              <a:t> Both are popular Python libraries for performing sentiment analysis on text.</a:t>
            </a:r>
          </a:p>
          <a:p>
            <a:r>
              <a:rPr lang="en-US"/>
              <a:t>VADER is a rule-based sentiment analysis tool that is designed to work well with social media text, which can contain slang, emoticons, and other informal language</a:t>
            </a:r>
          </a:p>
          <a:p>
            <a:r>
              <a:rPr lang="en-US" err="1"/>
              <a:t>TextBlob</a:t>
            </a:r>
            <a:r>
              <a:rPr lang="en-US"/>
              <a:t>, on the other hand uses a machine learning approach to sentiment analysis, which means that it trains a classifier on a labeled dataset to predict the sentiment of a given text.</a:t>
            </a:r>
          </a:p>
        </p:txBody>
      </p:sp>
      <p:pic>
        <p:nvPicPr>
          <p:cNvPr id="4" name="Picture 4" descr="Totally Transparent — Transparent Young Mike Wazowski Gif Made by...">
            <a:extLst>
              <a:ext uri="{FF2B5EF4-FFF2-40B4-BE49-F238E27FC236}">
                <a16:creationId xmlns:a16="http://schemas.microsoft.com/office/drawing/2014/main" id="{76F39422-E1FC-D8E4-5F8D-66FFC4EFFF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14" t="20852" r="23257" b="18804"/>
          <a:stretch/>
        </p:blipFill>
        <p:spPr bwMode="auto">
          <a:xfrm>
            <a:off x="9993086" y="3690257"/>
            <a:ext cx="2373086" cy="287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62411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36ddd92-f54a-4695-ab38-c16d1927527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664F5D2AF20E54487B23F3ED1513DC1" ma:contentTypeVersion="13" ma:contentTypeDescription="Create a new document." ma:contentTypeScope="" ma:versionID="9f5f97c9590d8deaf7b87ac31724d9c3">
  <xsd:schema xmlns:xsd="http://www.w3.org/2001/XMLSchema" xmlns:xs="http://www.w3.org/2001/XMLSchema" xmlns:p="http://schemas.microsoft.com/office/2006/metadata/properties" xmlns:ns3="936ddd92-f54a-4695-ab38-c16d1927527b" xmlns:ns4="ad630757-71e0-4ca7-b092-c5f5fc5fddab" targetNamespace="http://schemas.microsoft.com/office/2006/metadata/properties" ma:root="true" ma:fieldsID="66405399179ac627a02a989c0da6d3d6" ns3:_="" ns4:_="">
    <xsd:import namespace="936ddd92-f54a-4695-ab38-c16d1927527b"/>
    <xsd:import namespace="ad630757-71e0-4ca7-b092-c5f5fc5fdda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6ddd92-f54a-4695-ab38-c16d192752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d630757-71e0-4ca7-b092-c5f5fc5fdda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458C41-6358-454D-A2B8-A1980762CAFF}">
  <ds:schemaRefs>
    <ds:schemaRef ds:uri="http://schemas.microsoft.com/sharepoint/v3/contenttype/forms"/>
  </ds:schemaRefs>
</ds:datastoreItem>
</file>

<file path=customXml/itemProps2.xml><?xml version="1.0" encoding="utf-8"?>
<ds:datastoreItem xmlns:ds="http://schemas.openxmlformats.org/officeDocument/2006/customXml" ds:itemID="{29762E62-805E-4670-B95E-756D789F4828}">
  <ds:schemaRefs>
    <ds:schemaRef ds:uri="936ddd92-f54a-4695-ab38-c16d1927527b"/>
    <ds:schemaRef ds:uri="http://schemas.microsoft.com/office/2006/metadata/properties"/>
    <ds:schemaRef ds:uri="http://www.w3.org/XML/1998/namespace"/>
    <ds:schemaRef ds:uri="http://purl.org/dc/dcmitype/"/>
    <ds:schemaRef ds:uri="http://schemas.microsoft.com/office/2006/documentManagement/types"/>
    <ds:schemaRef ds:uri="http://purl.org/dc/elements/1.1/"/>
    <ds:schemaRef ds:uri="http://purl.org/dc/terms/"/>
    <ds:schemaRef ds:uri="http://schemas.microsoft.com/office/infopath/2007/PartnerControls"/>
    <ds:schemaRef ds:uri="http://schemas.openxmlformats.org/package/2006/metadata/core-properties"/>
    <ds:schemaRef ds:uri="ad630757-71e0-4ca7-b092-c5f5fc5fddab"/>
  </ds:schemaRefs>
</ds:datastoreItem>
</file>

<file path=customXml/itemProps3.xml><?xml version="1.0" encoding="utf-8"?>
<ds:datastoreItem xmlns:ds="http://schemas.openxmlformats.org/officeDocument/2006/customXml" ds:itemID="{F6D9C1D0-ADF3-4056-999D-BCA506A5EFC4}">
  <ds:schemaRefs>
    <ds:schemaRef ds:uri="936ddd92-f54a-4695-ab38-c16d1927527b"/>
    <ds:schemaRef ds:uri="ad630757-71e0-4ca7-b092-c5f5fc5fdda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{A24CC3D2-EF16-48DE-8539-48AE86723667}tf78438558_win32</Template>
  <TotalTime>0</TotalTime>
  <Words>958</Words>
  <Application>Microsoft Office PowerPoint</Application>
  <PresentationFormat>Widescreen</PresentationFormat>
  <Paragraphs>94</Paragraphs>
  <Slides>19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Arial Black</vt:lpstr>
      <vt:lpstr>Calibri</vt:lpstr>
      <vt:lpstr>Sabon Next LT</vt:lpstr>
      <vt:lpstr>Times New Roman</vt:lpstr>
      <vt:lpstr>Office Theme</vt:lpstr>
      <vt:lpstr>Disneyland  reviews sentiment analysis </vt:lpstr>
      <vt:lpstr>About our Dataset</vt:lpstr>
      <vt:lpstr>OBJECTIVE</vt:lpstr>
      <vt:lpstr>EDA</vt:lpstr>
      <vt:lpstr>eda</vt:lpstr>
      <vt:lpstr>Word cloud</vt:lpstr>
      <vt:lpstr>NLtk</vt:lpstr>
      <vt:lpstr>NLTK</vt:lpstr>
      <vt:lpstr>Vader and text blob</vt:lpstr>
      <vt:lpstr>Textblob</vt:lpstr>
      <vt:lpstr>vader </vt:lpstr>
      <vt:lpstr> Vader and TexTblob classification report </vt:lpstr>
      <vt:lpstr>Hugging Face</vt:lpstr>
      <vt:lpstr>Hugging Face</vt:lpstr>
      <vt:lpstr> hugging face classification report </vt:lpstr>
      <vt:lpstr>Conclusion</vt:lpstr>
      <vt:lpstr>future work</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Disneyland reviews sentiment analysis</dc:title>
  <dc:subject/>
  <dc:creator>Omar, Ayat Mugeer</dc:creator>
  <cp:lastModifiedBy>Omar, Ayat Mugeer</cp:lastModifiedBy>
  <cp:revision>1</cp:revision>
  <dcterms:created xsi:type="dcterms:W3CDTF">2023-05-05T03:43:31Z</dcterms:created>
  <dcterms:modified xsi:type="dcterms:W3CDTF">2023-05-05T18:48:49Z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0x010100E664F5D2AF20E54487B23F3ED1513DC1</vt:lpwstr>
  </property>
</Properties>
</file>